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1" r:id="rId3"/>
    <p:sldId id="302" r:id="rId4"/>
    <p:sldId id="303" r:id="rId5"/>
    <p:sldId id="373" r:id="rId6"/>
    <p:sldId id="374" r:id="rId7"/>
    <p:sldId id="366" r:id="rId8"/>
    <p:sldId id="367" r:id="rId9"/>
    <p:sldId id="369" r:id="rId10"/>
    <p:sldId id="370" r:id="rId11"/>
    <p:sldId id="371" r:id="rId12"/>
    <p:sldId id="348" r:id="rId13"/>
    <p:sldId id="342" r:id="rId14"/>
    <p:sldId id="343" r:id="rId15"/>
    <p:sldId id="344" r:id="rId16"/>
    <p:sldId id="345" r:id="rId17"/>
    <p:sldId id="305" r:id="rId18"/>
    <p:sldId id="332" r:id="rId19"/>
    <p:sldId id="349" r:id="rId20"/>
    <p:sldId id="334" r:id="rId21"/>
    <p:sldId id="335" r:id="rId22"/>
    <p:sldId id="336" r:id="rId23"/>
    <p:sldId id="337" r:id="rId24"/>
    <p:sldId id="359" r:id="rId2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7" autoAdjust="0"/>
    <p:restoredTop sz="76358" autoAdjust="0"/>
  </p:normalViewPr>
  <p:slideViewPr>
    <p:cSldViewPr>
      <p:cViewPr>
        <p:scale>
          <a:sx n="70" d="100"/>
          <a:sy n="70" d="100"/>
        </p:scale>
        <p:origin x="-4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ED1E8D0E-373B-4DE8-BF28-6434C5DB527D}" type="datetimeFigureOut">
              <a:rPr lang="en-US" smtClean="0"/>
              <a:t>1/21/2014</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77A74269-4D84-4CF0-B65F-7659BAEBF7A0}" type="slidenum">
              <a:rPr lang="en-US" smtClean="0"/>
              <a:t>‹#›</a:t>
            </a:fld>
            <a:endParaRPr lang="en-US" dirty="0"/>
          </a:p>
        </p:txBody>
      </p:sp>
    </p:spTree>
    <p:extLst>
      <p:ext uri="{BB962C8B-B14F-4D97-AF65-F5344CB8AC3E}">
        <p14:creationId xmlns:p14="http://schemas.microsoft.com/office/powerpoint/2010/main" val="390166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opbox.com/s/4zi9rgmxs6vhcyo/Preparing%20Students%20-%20Two%20Teachers.mp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ropbox.com/s/oc6jv1lagaa27vn/Tyler%20and%20Teacher.m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ropbox.com/s/tu0clzy60ordfvs/Emily%20and%20Teacher.mp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ropbox.com/s/zebvvt2vxghw2x7/Helena%20and%20Teacher.mp4"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ropbox.com/s/fw93zqc90hgwxzf/Carly%20and%20Teacher.mp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ropbox.com/s/13irl8ez56u3xmj/Student%20Video%20-%20Tyler.m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927777" y="8757593"/>
            <a:ext cx="3004818" cy="461013"/>
          </a:xfrm>
          <a:prstGeom prst="rect">
            <a:avLst/>
          </a:prstGeom>
          <a:noFill/>
          <a:ln>
            <a:noFill/>
          </a:ln>
        </p:spPr>
        <p:txBody>
          <a:bodyPr vert="horz" wrap="square" lIns="92300" tIns="46145" rIns="92300" bIns="46145" anchor="b" anchorCtr="0" compatLnSpc="1"/>
          <a:lstStyle/>
          <a:p>
            <a:pPr algn="r" defTabSz="907322">
              <a:defRPr sz="1800" b="0" i="0" u="none" strike="noStrike" kern="0" cap="none" spc="0" baseline="0">
                <a:solidFill>
                  <a:srgbClr val="000000"/>
                </a:solidFill>
                <a:uFillTx/>
              </a:defRPr>
            </a:pPr>
            <a:fld id="{D0D04330-9BAB-4E81-A6AA-F9129FBC3C85}" type="slidenum">
              <a:rPr lang="en-US" sz="1200">
                <a:solidFill>
                  <a:srgbClr val="000000"/>
                </a:solidFill>
                <a:latin typeface="Times New Roman" pitchFamily="18"/>
                <a:cs typeface="Arial" pitchFamily="34"/>
              </a:rPr>
              <a:pPr algn="r" defTabSz="907322">
                <a:defRPr sz="1800" b="0" i="0" u="none" strike="noStrike" kern="0" cap="none" spc="0" baseline="0">
                  <a:solidFill>
                    <a:srgbClr val="000000"/>
                  </a:solidFill>
                  <a:uFillTx/>
                </a:defRPr>
              </a:pPr>
              <a:t>1</a:t>
            </a:fld>
            <a:endParaRPr lang="en-US" sz="1200" dirty="0">
              <a:solidFill>
                <a:srgbClr val="000000"/>
              </a:solidFill>
              <a:latin typeface="Times New Roman" pitchFamily="18"/>
              <a:cs typeface="Arial" pitchFamily="34"/>
            </a:endParaRPr>
          </a:p>
        </p:txBody>
      </p:sp>
      <p:sp>
        <p:nvSpPr>
          <p:cNvPr id="3" name="Slide Image Placeholder 2"/>
          <p:cNvSpPr>
            <a:spLocks noGrp="1" noRot="1" noChangeAspect="1"/>
          </p:cNvSpPr>
          <p:nvPr>
            <p:ph type="sldImg"/>
          </p:nvPr>
        </p:nvSpPr>
        <p:spPr>
          <a:xfrm>
            <a:off x="1141413" y="687388"/>
            <a:ext cx="4660900" cy="3495675"/>
          </a:xfrm>
        </p:spPr>
      </p:sp>
      <p:sp>
        <p:nvSpPr>
          <p:cNvPr id="4" name="Rectangle 3"/>
          <p:cNvSpPr txBox="1">
            <a:spLocks noGrp="1"/>
          </p:cNvSpPr>
          <p:nvPr>
            <p:ph type="body" sz="quarter" idx="1"/>
          </p:nvPr>
        </p:nvSpPr>
        <p:spPr>
          <a:xfrm>
            <a:off x="925748" y="4409666"/>
            <a:ext cx="5082701" cy="4103772"/>
          </a:xfrm>
        </p:spPr>
        <p:txBody>
          <a:bodyPr lIns="92218" tIns="46109" rIns="92218" bIns="46109"/>
          <a:lstStyle/>
          <a:p>
            <a:pPr lvl="0"/>
            <a:r>
              <a:rPr lang="en-US" b="1" dirty="0"/>
              <a:t>Notes for Trainer:</a:t>
            </a:r>
          </a:p>
          <a:p>
            <a:pPr lvl="0"/>
            <a:endParaRPr lang="en-US" b="1" dirty="0"/>
          </a:p>
          <a:p>
            <a:pPr lvl="0"/>
            <a:r>
              <a:rPr lang="en-US" b="1" u="sng" dirty="0"/>
              <a:t>What’s in This Module?</a:t>
            </a:r>
          </a:p>
          <a:p>
            <a:pPr marL="461501" lvl="1" indent="-461501">
              <a:spcBef>
                <a:spcPts val="605"/>
              </a:spcBef>
              <a:buSzPct val="100000"/>
              <a:buFont typeface="Arial" pitchFamily="34"/>
              <a:buChar char="•"/>
            </a:pPr>
            <a:r>
              <a:rPr lang="en-US" dirty="0">
                <a:cs typeface="Arial" pitchFamily="34"/>
              </a:rPr>
              <a:t>Classroom Diagnostic Tools (CDT) </a:t>
            </a:r>
            <a:r>
              <a:rPr lang="en-US" dirty="0" smtClean="0">
                <a:cs typeface="Arial" pitchFamily="34"/>
              </a:rPr>
              <a:t>Pre-Formative </a:t>
            </a:r>
            <a:r>
              <a:rPr lang="en-US" dirty="0">
                <a:cs typeface="Arial" pitchFamily="34"/>
              </a:rPr>
              <a:t>Assessment of Current Knowledge</a:t>
            </a:r>
          </a:p>
          <a:p>
            <a:pPr marL="461501" lvl="1" indent="-461501">
              <a:spcBef>
                <a:spcPts val="605"/>
              </a:spcBef>
              <a:buSzPct val="100000"/>
              <a:buFont typeface="Arial" pitchFamily="34"/>
              <a:buChar char="•"/>
            </a:pPr>
            <a:r>
              <a:rPr lang="en-US" dirty="0" smtClean="0">
                <a:cs typeface="Arial" pitchFamily="34"/>
              </a:rPr>
              <a:t>Components </a:t>
            </a:r>
            <a:r>
              <a:rPr lang="en-US" dirty="0">
                <a:cs typeface="Arial" pitchFamily="34"/>
              </a:rPr>
              <a:t>of the CDT </a:t>
            </a:r>
            <a:r>
              <a:rPr lang="en-US" dirty="0" smtClean="0">
                <a:cs typeface="Arial" pitchFamily="34"/>
              </a:rPr>
              <a:t>Cycle</a:t>
            </a:r>
          </a:p>
          <a:p>
            <a:pPr marL="461501" lvl="1" indent="-461501">
              <a:spcBef>
                <a:spcPts val="605"/>
              </a:spcBef>
              <a:buSzPct val="100000"/>
              <a:buFont typeface="Arial" pitchFamily="34"/>
              <a:buChar char="•"/>
            </a:pPr>
            <a:r>
              <a:rPr lang="en-US" dirty="0" smtClean="0">
                <a:cs typeface="Arial" pitchFamily="34"/>
              </a:rPr>
              <a:t>In </a:t>
            </a:r>
            <a:r>
              <a:rPr lang="en-US" dirty="0">
                <a:cs typeface="Arial" pitchFamily="34"/>
              </a:rPr>
              <a:t>order to connect educator effectiveness with the CDT, slides specifying the four domains are included.  Trainer should be knowledgeable about which elements connect to the CDT.</a:t>
            </a:r>
          </a:p>
          <a:p>
            <a:pPr marL="461501" lvl="1" indent="-461501">
              <a:spcBef>
                <a:spcPts val="605"/>
              </a:spcBef>
              <a:buSzPct val="100000"/>
              <a:buFont typeface="Arial" pitchFamily="34"/>
              <a:buChar char="•"/>
            </a:pPr>
            <a:r>
              <a:rPr lang="en-US" dirty="0">
                <a:cs typeface="Arial" pitchFamily="34"/>
              </a:rPr>
              <a:t>Various activities are embedded within the </a:t>
            </a:r>
            <a:r>
              <a:rPr lang="en-US" dirty="0" smtClean="0">
                <a:cs typeface="Arial" pitchFamily="34"/>
              </a:rPr>
              <a:t>PowerPoint</a:t>
            </a:r>
          </a:p>
          <a:p>
            <a:pPr marL="461501" marR="0" lvl="1" indent="-461501" algn="l" defTabSz="914400" rtl="0" eaLnBrk="1" fontAlgn="auto" latinLnBrk="0" hangingPunct="1">
              <a:lnSpc>
                <a:spcPct val="100000"/>
              </a:lnSpc>
              <a:spcBef>
                <a:spcPts val="605"/>
              </a:spcBef>
              <a:spcAft>
                <a:spcPts val="0"/>
              </a:spcAft>
              <a:buClrTx/>
              <a:buSzPct val="100000"/>
              <a:buFont typeface="Arial" pitchFamily="34"/>
              <a:buChar char="•"/>
              <a:tabLst/>
              <a:defRPr/>
            </a:pPr>
            <a:r>
              <a:rPr lang="en-US" dirty="0" smtClean="0">
                <a:cs typeface="Arial" pitchFamily="34"/>
              </a:rPr>
              <a:t>Classroom Diagnostic Tools (CDT) Post-Formative Assessment of Current Knowledge</a:t>
            </a:r>
          </a:p>
          <a:p>
            <a:pPr marL="461501" marR="0" lvl="1" indent="-461501" algn="l" defTabSz="914400" rtl="0" eaLnBrk="1" fontAlgn="auto" latinLnBrk="0" hangingPunct="1">
              <a:lnSpc>
                <a:spcPct val="100000"/>
              </a:lnSpc>
              <a:spcBef>
                <a:spcPts val="605"/>
              </a:spcBef>
              <a:spcAft>
                <a:spcPts val="0"/>
              </a:spcAft>
              <a:buClrTx/>
              <a:buSzPct val="100000"/>
              <a:buFont typeface="Arial" pitchFamily="34"/>
              <a:buChar char="•"/>
              <a:tabLst/>
              <a:defRPr/>
            </a:pPr>
            <a:r>
              <a:rPr lang="en-US" dirty="0" smtClean="0">
                <a:latin typeface="Verdana" pitchFamily="34" charset="0"/>
                <a:ea typeface="Verdana" pitchFamily="34" charset="0"/>
                <a:cs typeface="Verdana" pitchFamily="34" charset="0"/>
              </a:rPr>
              <a:t>Look at the current research findings on feedback and assessment; </a:t>
            </a:r>
          </a:p>
          <a:p>
            <a:pPr marL="461501" marR="0" lvl="1" indent="-461501" algn="l" defTabSz="914400" rtl="0" eaLnBrk="1" fontAlgn="auto" latinLnBrk="0" hangingPunct="1">
              <a:lnSpc>
                <a:spcPct val="100000"/>
              </a:lnSpc>
              <a:spcBef>
                <a:spcPts val="605"/>
              </a:spcBef>
              <a:spcAft>
                <a:spcPts val="0"/>
              </a:spcAft>
              <a:buClrTx/>
              <a:buSzPct val="100000"/>
              <a:buFont typeface="Arial" pitchFamily="34"/>
              <a:buChar char="•"/>
              <a:tabLst/>
              <a:defRPr/>
            </a:pPr>
            <a:r>
              <a:rPr lang="en-US" dirty="0" smtClean="0">
                <a:latin typeface="Verdana" pitchFamily="34" charset="0"/>
                <a:ea typeface="Verdana" pitchFamily="34" charset="0"/>
                <a:cs typeface="Verdana" pitchFamily="34" charset="0"/>
              </a:rPr>
              <a:t>Clarify the purpose and value of feedback to learners; </a:t>
            </a:r>
          </a:p>
          <a:p>
            <a:pPr marL="461501" marR="0" lvl="1" indent="-461501" algn="l" defTabSz="914400" rtl="0" eaLnBrk="1" fontAlgn="auto" latinLnBrk="0" hangingPunct="1">
              <a:lnSpc>
                <a:spcPct val="100000"/>
              </a:lnSpc>
              <a:spcBef>
                <a:spcPts val="605"/>
              </a:spcBef>
              <a:spcAft>
                <a:spcPts val="0"/>
              </a:spcAft>
              <a:buClrTx/>
              <a:buSzPct val="100000"/>
              <a:buFont typeface="Arial" pitchFamily="34"/>
              <a:buChar char="•"/>
              <a:tabLst/>
              <a:defRPr/>
            </a:pPr>
            <a:r>
              <a:rPr lang="en-US" dirty="0" smtClean="0">
                <a:latin typeface="Verdana" pitchFamily="34" charset="0"/>
                <a:ea typeface="Verdana" pitchFamily="34" charset="0"/>
                <a:cs typeface="Verdana" pitchFamily="34" charset="0"/>
              </a:rPr>
              <a:t>Deepen the understanding of types of feedback; </a:t>
            </a:r>
          </a:p>
          <a:p>
            <a:pPr marL="461501" marR="0" lvl="1" indent="-461501" algn="l" defTabSz="914400" rtl="0" eaLnBrk="1" fontAlgn="auto" latinLnBrk="0" hangingPunct="1">
              <a:lnSpc>
                <a:spcPct val="100000"/>
              </a:lnSpc>
              <a:spcBef>
                <a:spcPts val="605"/>
              </a:spcBef>
              <a:spcAft>
                <a:spcPts val="0"/>
              </a:spcAft>
              <a:buClrTx/>
              <a:buSzPct val="100000"/>
              <a:buFont typeface="Arial" pitchFamily="34"/>
              <a:buChar char="•"/>
              <a:tabLst/>
              <a:defRPr/>
            </a:pPr>
            <a:r>
              <a:rPr lang="en-US" dirty="0" smtClean="0">
                <a:latin typeface="Verdana" pitchFamily="34" charset="0"/>
                <a:ea typeface="Verdana" pitchFamily="34" charset="0"/>
                <a:cs typeface="Verdana" pitchFamily="34" charset="0"/>
              </a:rPr>
              <a:t>Analyze feedback statements and discuss ways to use the feedback to guide student learning; and</a:t>
            </a:r>
          </a:p>
          <a:p>
            <a:pPr marL="461501" marR="0" lvl="1" indent="-461501" algn="l" defTabSz="914400" rtl="0" eaLnBrk="1" fontAlgn="auto" latinLnBrk="0" hangingPunct="1">
              <a:lnSpc>
                <a:spcPct val="100000"/>
              </a:lnSpc>
              <a:spcBef>
                <a:spcPts val="605"/>
              </a:spcBef>
              <a:spcAft>
                <a:spcPts val="0"/>
              </a:spcAft>
              <a:buClrTx/>
              <a:buSzPct val="100000"/>
              <a:buFont typeface="Arial" pitchFamily="34"/>
              <a:buChar char="•"/>
              <a:tabLst/>
              <a:defRPr/>
            </a:pPr>
            <a:r>
              <a:rPr lang="en-US" dirty="0" smtClean="0">
                <a:latin typeface="Verdana" pitchFamily="34" charset="0"/>
                <a:ea typeface="Verdana" pitchFamily="34" charset="0"/>
                <a:cs typeface="Verdana" pitchFamily="34" charset="0"/>
              </a:rPr>
              <a:t>View and discuss the work of Pennsylvania educators in supporting One-to-One Conferencing</a:t>
            </a:r>
          </a:p>
          <a:p>
            <a:pPr lvl="0"/>
            <a:endParaRPr lang="en-US" dirty="0"/>
          </a:p>
          <a:p>
            <a:pPr lvl="0"/>
            <a:r>
              <a:rPr lang="en-US" b="1" u="sng" dirty="0"/>
              <a:t>Using this Module</a:t>
            </a:r>
          </a:p>
          <a:p>
            <a:pPr defTabSz="923003"/>
            <a:r>
              <a:rPr lang="en-US" dirty="0"/>
              <a:t>You are encouraged to customize any or all portions of this module to meet the needs of your audience.  This </a:t>
            </a:r>
            <a:r>
              <a:rPr lang="en-US" dirty="0" smtClean="0"/>
              <a:t>module</a:t>
            </a:r>
            <a:r>
              <a:rPr lang="en-US" baseline="0" dirty="0" smtClean="0"/>
              <a:t> is </a:t>
            </a:r>
            <a:r>
              <a:rPr lang="en-US" dirty="0" smtClean="0"/>
              <a:t>intended </a:t>
            </a:r>
            <a:r>
              <a:rPr lang="en-US" dirty="0"/>
              <a:t>to fit into a variety of different professional development settings.  Any </a:t>
            </a:r>
            <a:r>
              <a:rPr lang="en-US" dirty="0" smtClean="0"/>
              <a:t>portion </a:t>
            </a:r>
            <a:r>
              <a:rPr lang="en-US" dirty="0"/>
              <a:t>of this module may be modified, reproduced and disseminated without prior permission.</a:t>
            </a:r>
          </a:p>
          <a:p>
            <a:pPr lvl="0"/>
            <a:endParaRPr lang="en-US" dirty="0"/>
          </a:p>
          <a:p>
            <a:pPr lvl="0"/>
            <a:r>
              <a:rPr lang="en-US" b="1" u="sng" dirty="0"/>
              <a:t>Suggested Module Delivery</a:t>
            </a:r>
          </a:p>
          <a:p>
            <a:pPr lvl="0"/>
            <a:r>
              <a:rPr lang="en-US" dirty="0"/>
              <a:t>Facilitate PowerPoint and activities that are embedded within the PowerPoint.  Approximate time – </a:t>
            </a:r>
            <a:r>
              <a:rPr lang="en-US" dirty="0" smtClean="0"/>
              <a:t>2 </a:t>
            </a:r>
            <a:r>
              <a:rPr lang="en-US" dirty="0"/>
              <a:t>hours.</a:t>
            </a:r>
          </a:p>
          <a:p>
            <a:pPr lvl="0"/>
            <a:endParaRPr lang="en-US" dirty="0"/>
          </a:p>
          <a:p>
            <a:pPr lvl="0"/>
            <a:r>
              <a:rPr lang="en-US" b="1" u="sng" dirty="0"/>
              <a:t>Facilitator Materials</a:t>
            </a:r>
          </a:p>
          <a:p>
            <a:pPr lvl="0"/>
            <a:r>
              <a:rPr lang="en-US" sz="800" dirty="0"/>
              <a:t>Laptop to view module PowerPoint (iPad can only be used to access the PowerPoint and is not compatible to view the CDT maps).</a:t>
            </a:r>
          </a:p>
          <a:p>
            <a:pPr lvl="0"/>
            <a:r>
              <a:rPr lang="en-US" sz="800" dirty="0"/>
              <a:t>Projection Unit</a:t>
            </a:r>
          </a:p>
          <a:p>
            <a:pPr lvl="0"/>
            <a:endParaRPr lang="en-US" sz="800" dirty="0"/>
          </a:p>
          <a:p>
            <a:pPr lvl="0"/>
            <a:r>
              <a:rPr lang="en-US" sz="800" dirty="0"/>
              <a:t>Go to eDIRECT site: https://pa.drcedirect.com.  Click on Documents in the left side bar.  Under Administration, select Classroom Diagnostic Tools </a:t>
            </a:r>
            <a:r>
              <a:rPr lang="en-US" sz="800" dirty="0" smtClean="0"/>
              <a:t>2013-2014.  </a:t>
            </a:r>
            <a:r>
              <a:rPr lang="en-US" sz="800" dirty="0"/>
              <a:t>Under Document Type, dropdown to Professional Development.  Find the following:</a:t>
            </a:r>
          </a:p>
          <a:p>
            <a:pPr lvl="0"/>
            <a:endParaRPr lang="en-US" sz="800" dirty="0"/>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t>Module</a:t>
            </a:r>
            <a:r>
              <a:rPr lang="en-US" sz="800" baseline="0" dirty="0" smtClean="0"/>
              <a:t> Four: Reflect, Monitor, and Share: Maximizing Student Learning through One-to-One Conferencing</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baseline="0" dirty="0" smtClean="0"/>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Module 4: Graphic Organizer for Note Taking</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aseline="0" dirty="0" smtClean="0"/>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Penny for Your Thoughts containers</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aseline="0" dirty="0" smtClean="0"/>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Word Document on Four Types of Feedback with Examples (Slides 19 and 20 designed on one word document.)</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aseline="0" dirty="0" smtClean="0"/>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Slides printed: </a:t>
            </a:r>
            <a:r>
              <a:rPr lang="en-US" sz="800" b="0" baseline="0" dirty="0" smtClean="0"/>
              <a:t>7 and 9 (Benefits for Students and Teachers); 10 and 11 (pre-formative assessment; and 37 and 38 (teacher and principal domains); and 39 and 40 (post-formative assessment). </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0" baseline="0" dirty="0" smtClean="0"/>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0" baseline="0" dirty="0" smtClean="0"/>
              <a:t>One to One Conferencing Booklet </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0" baseline="0" dirty="0" smtClean="0"/>
              <a:t>11 large posters for One to One Conferencing Jigsaw Activity. (Activity is in One to One </a:t>
            </a:r>
            <a:r>
              <a:rPr lang="en-US" sz="800" b="0" baseline="0" dirty="0" err="1" smtClean="0"/>
              <a:t>Confererncing</a:t>
            </a:r>
            <a:r>
              <a:rPr lang="en-US" sz="800" b="0" baseline="0" dirty="0" smtClean="0"/>
              <a:t> booklet.) </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baseline="0" dirty="0" smtClean="0"/>
          </a:p>
          <a:p>
            <a:pPr marL="285750" indent="-285750">
              <a:buFont typeface="Arial" pitchFamily="34" charset="0"/>
              <a:buChar char="•"/>
            </a:pPr>
            <a:r>
              <a:rPr lang="en-US" sz="800" baseline="0" dirty="0" smtClean="0"/>
              <a:t>Research Mingle Documents –  Directions: You will need to prepare a different color for each level of research. Refer to Slide  </a:t>
            </a:r>
          </a:p>
          <a:p>
            <a:r>
              <a:rPr lang="en-US" sz="800" b="1" baseline="0" dirty="0" smtClean="0">
                <a:solidFill>
                  <a:schemeClr val="tx2"/>
                </a:solidFill>
                <a:latin typeface="Verdana" pitchFamily="34" charset="0"/>
                <a:ea typeface="Verdana" pitchFamily="34" charset="0"/>
                <a:cs typeface="Verdana" pitchFamily="34" charset="0"/>
              </a:rPr>
              <a:t>	</a:t>
            </a:r>
            <a:r>
              <a:rPr lang="en-US" sz="800" b="0" dirty="0" smtClean="0">
                <a:solidFill>
                  <a:schemeClr val="tx2"/>
                </a:solidFill>
                <a:latin typeface="Verdana" pitchFamily="34" charset="0"/>
                <a:ea typeface="Verdana" pitchFamily="34" charset="0"/>
                <a:cs typeface="Verdana" pitchFamily="34" charset="0"/>
              </a:rPr>
              <a:t>Hands Up, Pair Up, Share Up! </a:t>
            </a:r>
          </a:p>
          <a:p>
            <a:r>
              <a:rPr lang="en-US" sz="800" b="0" dirty="0" smtClean="0">
                <a:latin typeface="Verdana" pitchFamily="34" charset="0"/>
                <a:ea typeface="Verdana" pitchFamily="34" charset="0"/>
                <a:cs typeface="Verdana" pitchFamily="34" charset="0"/>
              </a:rPr>
              <a:t>A - </a:t>
            </a:r>
            <a:r>
              <a:rPr lang="en-US" sz="800" b="0" dirty="0" smtClean="0">
                <a:solidFill>
                  <a:srgbClr val="7030A0"/>
                </a:solidFill>
                <a:latin typeface="Verdana" pitchFamily="34" charset="0"/>
                <a:ea typeface="Verdana" pitchFamily="34" charset="0"/>
                <a:cs typeface="Verdana" pitchFamily="34" charset="0"/>
              </a:rPr>
              <a:t>Purple</a:t>
            </a:r>
          </a:p>
          <a:p>
            <a:r>
              <a:rPr lang="en-US" sz="800" b="0" dirty="0" smtClean="0">
                <a:latin typeface="Verdana" pitchFamily="34" charset="0"/>
                <a:ea typeface="Verdana" pitchFamily="34" charset="0"/>
                <a:cs typeface="Verdana" pitchFamily="34" charset="0"/>
              </a:rPr>
              <a:t>B - </a:t>
            </a:r>
            <a:r>
              <a:rPr lang="en-US" sz="800" b="0" dirty="0" smtClean="0">
                <a:solidFill>
                  <a:srgbClr val="0070C0"/>
                </a:solidFill>
                <a:latin typeface="Verdana" pitchFamily="34" charset="0"/>
                <a:ea typeface="Verdana" pitchFamily="34" charset="0"/>
                <a:cs typeface="Verdana" pitchFamily="34" charset="0"/>
              </a:rPr>
              <a:t>Blue</a:t>
            </a:r>
          </a:p>
          <a:p>
            <a:r>
              <a:rPr lang="en-US" sz="800" b="0" dirty="0" smtClean="0">
                <a:latin typeface="Verdana" pitchFamily="34" charset="0"/>
                <a:ea typeface="Verdana" pitchFamily="34" charset="0"/>
                <a:cs typeface="Verdana" pitchFamily="34" charset="0"/>
              </a:rPr>
              <a:t>C – </a:t>
            </a:r>
            <a:r>
              <a:rPr lang="en-US" sz="800" b="0" dirty="0" smtClean="0">
                <a:solidFill>
                  <a:srgbClr val="D82CA7"/>
                </a:solidFill>
                <a:latin typeface="Verdana" pitchFamily="34" charset="0"/>
                <a:ea typeface="Verdana" pitchFamily="34" charset="0"/>
                <a:cs typeface="Verdana" pitchFamily="34" charset="0"/>
              </a:rPr>
              <a:t>Pink</a:t>
            </a:r>
            <a:r>
              <a:rPr lang="en-US" sz="800" b="0" dirty="0" smtClean="0">
                <a:latin typeface="Verdana" pitchFamily="34" charset="0"/>
                <a:ea typeface="Verdana" pitchFamily="34" charset="0"/>
                <a:cs typeface="Verdana" pitchFamily="34" charset="0"/>
              </a:rPr>
              <a:t> </a:t>
            </a:r>
          </a:p>
          <a:p>
            <a:r>
              <a:rPr lang="en-US" sz="800" b="0" dirty="0" smtClean="0">
                <a:latin typeface="Verdana" pitchFamily="34" charset="0"/>
                <a:ea typeface="Verdana" pitchFamily="34" charset="0"/>
                <a:cs typeface="Verdana" pitchFamily="34" charset="0"/>
              </a:rPr>
              <a:t>D - </a:t>
            </a:r>
            <a:r>
              <a:rPr lang="en-US" sz="800" b="0" dirty="0" smtClean="0">
                <a:solidFill>
                  <a:schemeClr val="accent6">
                    <a:lumMod val="75000"/>
                  </a:schemeClr>
                </a:solidFill>
                <a:latin typeface="Verdana" pitchFamily="34" charset="0"/>
                <a:ea typeface="Verdana" pitchFamily="34" charset="0"/>
                <a:cs typeface="Verdana" pitchFamily="34" charset="0"/>
              </a:rPr>
              <a:t>Orange</a:t>
            </a:r>
          </a:p>
          <a:p>
            <a:r>
              <a:rPr lang="en-US" sz="800" b="0" dirty="0" smtClean="0">
                <a:latin typeface="Verdana" pitchFamily="34" charset="0"/>
                <a:ea typeface="Verdana" pitchFamily="34" charset="0"/>
                <a:cs typeface="Verdana" pitchFamily="34" charset="0"/>
              </a:rPr>
              <a:t>E – </a:t>
            </a:r>
            <a:r>
              <a:rPr lang="en-US" sz="800" b="0" dirty="0" smtClean="0">
                <a:solidFill>
                  <a:srgbClr val="00B050"/>
                </a:solidFill>
                <a:latin typeface="Verdana" pitchFamily="34" charset="0"/>
                <a:ea typeface="Verdana" pitchFamily="34" charset="0"/>
                <a:cs typeface="Verdana" pitchFamily="34" charset="0"/>
              </a:rPr>
              <a:t>Green </a:t>
            </a:r>
          </a:p>
          <a:p>
            <a:r>
              <a:rPr lang="en-US" sz="800" b="0" dirty="0" smtClean="0">
                <a:latin typeface="Verdana" pitchFamily="34" charset="0"/>
                <a:ea typeface="Verdana" pitchFamily="34" charset="0"/>
                <a:cs typeface="Verdana" pitchFamily="34" charset="0"/>
              </a:rPr>
              <a:t>F</a:t>
            </a:r>
            <a:r>
              <a:rPr lang="en-US" sz="800" b="0" dirty="0" smtClean="0">
                <a:solidFill>
                  <a:schemeClr val="bg1"/>
                </a:solidFill>
                <a:latin typeface="Verdana" pitchFamily="34" charset="0"/>
                <a:ea typeface="Verdana" pitchFamily="34" charset="0"/>
                <a:cs typeface="Verdana" pitchFamily="34" charset="0"/>
              </a:rPr>
              <a:t> </a:t>
            </a:r>
            <a:r>
              <a:rPr lang="en-US" sz="800" b="0" dirty="0" smtClean="0">
                <a:latin typeface="Verdana" pitchFamily="34" charset="0"/>
                <a:ea typeface="Verdana" pitchFamily="34" charset="0"/>
                <a:cs typeface="Verdana" pitchFamily="34" charset="0"/>
              </a:rPr>
              <a:t>- </a:t>
            </a:r>
            <a:r>
              <a:rPr lang="en-US" sz="800" b="0" dirty="0" smtClean="0">
                <a:solidFill>
                  <a:srgbClr val="FFFF00"/>
                </a:solidFill>
                <a:latin typeface="Verdana" pitchFamily="34" charset="0"/>
                <a:ea typeface="Verdana" pitchFamily="34" charset="0"/>
                <a:cs typeface="Verdana" pitchFamily="34" charset="0"/>
              </a:rPr>
              <a:t>Yellow</a:t>
            </a:r>
          </a:p>
          <a:p>
            <a:r>
              <a:rPr lang="en-US" sz="800" b="0" dirty="0" smtClean="0">
                <a:latin typeface="Verdana" pitchFamily="34" charset="0"/>
                <a:ea typeface="Verdana" pitchFamily="34" charset="0"/>
                <a:cs typeface="Verdana" pitchFamily="34" charset="0"/>
              </a:rPr>
              <a:t>G – </a:t>
            </a:r>
            <a:r>
              <a:rPr lang="en-US" sz="800" b="0" dirty="0" smtClean="0">
                <a:solidFill>
                  <a:srgbClr val="FF0000"/>
                </a:solidFill>
                <a:latin typeface="Verdana" pitchFamily="34" charset="0"/>
                <a:ea typeface="Verdana" pitchFamily="34" charset="0"/>
                <a:cs typeface="Verdana" pitchFamily="34" charset="0"/>
              </a:rPr>
              <a:t>Red </a:t>
            </a:r>
          </a:p>
          <a:p>
            <a:pPr marL="0" indent="0">
              <a:buFont typeface="Arial" pitchFamily="34" charset="0"/>
              <a:buNone/>
            </a:pPr>
            <a:r>
              <a:rPr lang="en-US" sz="800" b="0" dirty="0" smtClean="0">
                <a:solidFill>
                  <a:schemeClr val="tx2"/>
                </a:solidFill>
                <a:latin typeface="Verdana" pitchFamily="34" charset="0"/>
                <a:ea typeface="Verdana" pitchFamily="34" charset="0"/>
                <a:cs typeface="Verdana" pitchFamily="34" charset="0"/>
              </a:rPr>
              <a:t>	Directions: Talk to as many people in the room as you can. </a:t>
            </a:r>
          </a:p>
          <a:p>
            <a:pPr marL="285750" indent="-285750">
              <a:buFont typeface="Arial" pitchFamily="34" charset="0"/>
              <a:buChar char="•"/>
            </a:pPr>
            <a:endParaRPr lang="en-US" sz="800" b="0" dirty="0" smtClean="0">
              <a:solidFill>
                <a:schemeClr val="tx2"/>
              </a:solidFill>
              <a:latin typeface="Verdana" pitchFamily="34" charset="0"/>
              <a:ea typeface="Verdana" pitchFamily="34" charset="0"/>
              <a:cs typeface="Verdana" pitchFamily="34" charset="0"/>
            </a:endParaRPr>
          </a:p>
          <a:p>
            <a:pPr marL="0" indent="0">
              <a:buFont typeface="Arial" pitchFamily="34" charset="0"/>
              <a:buNone/>
            </a:pPr>
            <a:r>
              <a:rPr lang="en-US" sz="800" b="0" dirty="0" smtClean="0">
                <a:solidFill>
                  <a:schemeClr val="tx2"/>
                </a:solidFill>
                <a:latin typeface="Verdana" pitchFamily="34" charset="0"/>
                <a:ea typeface="Verdana" pitchFamily="34" charset="0"/>
                <a:cs typeface="Verdana" pitchFamily="34" charset="0"/>
              </a:rPr>
              <a:t>	Try to find partners who have a different research than you do. </a:t>
            </a:r>
          </a:p>
          <a:p>
            <a:pPr marL="0" indent="0">
              <a:buFont typeface="Arial" pitchFamily="34" charset="0"/>
              <a:buNone/>
            </a:pPr>
            <a:r>
              <a:rPr lang="en-US" sz="800" b="1" dirty="0" smtClean="0">
                <a:solidFill>
                  <a:schemeClr val="tx2"/>
                </a:solidFill>
                <a:latin typeface="Verdana" pitchFamily="34" charset="0"/>
                <a:ea typeface="Verdana" pitchFamily="34" charset="0"/>
                <a:cs typeface="Verdana" pitchFamily="34" charset="0"/>
              </a:rPr>
              <a:t>	</a:t>
            </a:r>
            <a:r>
              <a:rPr lang="en-US" sz="800" b="0" dirty="0" smtClean="0">
                <a:solidFill>
                  <a:schemeClr val="tx2"/>
                </a:solidFill>
                <a:latin typeface="Verdana" pitchFamily="34" charset="0"/>
                <a:ea typeface="Verdana" pitchFamily="34" charset="0"/>
                <a:cs typeface="Verdana" pitchFamily="34" charset="0"/>
              </a:rPr>
              <a:t>Each pair should swap research and read.</a:t>
            </a:r>
          </a:p>
          <a:p>
            <a:r>
              <a:rPr lang="en-US" sz="800" b="0" dirty="0" smtClean="0">
                <a:solidFill>
                  <a:schemeClr val="tx2"/>
                </a:solidFill>
                <a:latin typeface="Verdana" pitchFamily="34" charset="0"/>
                <a:ea typeface="Verdana" pitchFamily="34" charset="0"/>
                <a:cs typeface="Verdana" pitchFamily="34" charset="0"/>
              </a:rPr>
              <a:t>	Briefly, talk about how your research may be related and implications for feedback. Make “talking to the text” 	notes as you go. </a:t>
            </a:r>
          </a:p>
          <a:p>
            <a:pPr marL="0" indent="0">
              <a:buFont typeface="Arial" pitchFamily="34" charset="0"/>
              <a:buNone/>
            </a:pPr>
            <a:r>
              <a:rPr lang="en-US" sz="800" b="0" dirty="0" smtClean="0">
                <a:solidFill>
                  <a:schemeClr val="tx2"/>
                </a:solidFill>
                <a:latin typeface="Verdana" pitchFamily="34" charset="0"/>
                <a:ea typeface="Verdana" pitchFamily="34" charset="0"/>
                <a:cs typeface="Verdana" pitchFamily="34" charset="0"/>
              </a:rPr>
              <a:t>	When time is up, return to your team tables.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baseline="0" dirty="0" smtClean="0"/>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Video 1 – Student Tyler Video</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Video 2 – Preparing Students – Two Teachers</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Video 3 – Emily and Teacher</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Video 4 – Helena and Teacher</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Video 5 – Tyler and Teacher</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Video 6 – </a:t>
            </a:r>
            <a:r>
              <a:rPr lang="en-US" sz="800" b="0" baseline="0" dirty="0" smtClean="0"/>
              <a:t>Carly</a:t>
            </a:r>
            <a:r>
              <a:rPr lang="en-US" sz="800" b="1" baseline="0" dirty="0" smtClean="0"/>
              <a:t> </a:t>
            </a:r>
            <a:r>
              <a:rPr lang="en-US" sz="800" baseline="0" dirty="0" smtClean="0"/>
              <a:t>and Teacher  </a:t>
            </a:r>
          </a:p>
          <a:p>
            <a:pPr lvl="0"/>
            <a:endParaRPr lang="en-US" sz="800" dirty="0"/>
          </a:p>
          <a:p>
            <a:pPr lvl="0"/>
            <a:endParaRPr lang="en-US" dirty="0"/>
          </a:p>
          <a:p>
            <a:pPr lvl="0"/>
            <a:r>
              <a:rPr lang="en-US" b="1" u="sng" dirty="0"/>
              <a:t>Participant Materials</a:t>
            </a:r>
          </a:p>
          <a:p>
            <a:pPr defTabSz="923003"/>
            <a:r>
              <a:rPr lang="en-US" dirty="0"/>
              <a:t>Laptop to view module PowerPoint (iPad can only be used to access the PowerPoint and is not compatible to view the CDT maps</a:t>
            </a:r>
            <a:r>
              <a:rPr lang="en-US" dirty="0" smtClean="0"/>
              <a:t>). (If needed, participants could share</a:t>
            </a:r>
            <a:r>
              <a:rPr lang="en-US" baseline="0" dirty="0" smtClean="0"/>
              <a:t> a laptop.)</a:t>
            </a:r>
            <a:endParaRPr lang="en-US" dirty="0"/>
          </a:p>
          <a:p>
            <a:pPr defTabSz="923003"/>
            <a:r>
              <a:rPr lang="en-US" dirty="0"/>
              <a:t>Each participant will need directions on how to access the PowerPoint</a:t>
            </a:r>
            <a:r>
              <a:rPr lang="en-US" dirty="0" smtClean="0"/>
              <a:t>.</a:t>
            </a:r>
            <a:endParaRPr lang="en-US" dirty="0"/>
          </a:p>
          <a:p>
            <a:pPr defTabSz="923003"/>
            <a:r>
              <a:rPr lang="en-US" dirty="0" smtClean="0"/>
              <a:t>Copy of the Note Taking</a:t>
            </a:r>
            <a:r>
              <a:rPr lang="en-US" baseline="0" dirty="0" smtClean="0"/>
              <a:t> Tool for Module Four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Word Document on Four Types of Feedback with Examples (Slides 19 and 20 designed on one word document.)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Slides printed: </a:t>
            </a:r>
            <a:r>
              <a:rPr lang="en-US" sz="1200" b="0" baseline="0" dirty="0" smtClean="0"/>
              <a:t>7 and 9 (Benefits for Students and Teachers); 10 and 11 (pre-formative assessment; and 37 and 38 (teacher and principal domains); and Slides 39 and 40 (post-formative assessment). </a:t>
            </a:r>
          </a:p>
          <a:p>
            <a:pPr marL="173079" marR="0" lvl="0" indent="-173079"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baseline="0" dirty="0" smtClean="0"/>
          </a:p>
          <a:p>
            <a:pPr defTabSz="923003"/>
            <a:r>
              <a:rPr lang="en-US" b="0" i="1" baseline="0" dirty="0" smtClean="0"/>
              <a:t>A Penny for Your Thoughts </a:t>
            </a:r>
            <a:r>
              <a:rPr lang="en-US" b="0" baseline="0" dirty="0" smtClean="0"/>
              <a:t>container (small container, maybe labeled A Penny for Your Thoughts, and two pennies for each person for each table) </a:t>
            </a:r>
          </a:p>
          <a:p>
            <a:pPr defTabSz="923003"/>
            <a:r>
              <a:rPr lang="en-US" b="0" baseline="0" dirty="0" smtClean="0"/>
              <a:t>Highlighters for each table; Small post-its</a:t>
            </a:r>
          </a:p>
          <a:p>
            <a:pPr defTabSz="923003"/>
            <a:r>
              <a:rPr lang="en-US" b="0" baseline="0" dirty="0" smtClean="0"/>
              <a:t>A copy of One-to-One Conferencing Booklet for each participant (Booklet found on eDIRECT.) </a:t>
            </a:r>
          </a:p>
          <a:p>
            <a:pPr defTabSz="923003"/>
            <a:r>
              <a:rPr lang="en-US" b="0" baseline="0" dirty="0" smtClean="0"/>
              <a:t>11 large posters for One to One Conferencing Jigsaw Activity. (Activity is in booklet.) </a:t>
            </a:r>
          </a:p>
          <a:p>
            <a:pPr defTabSz="923003"/>
            <a:endParaRPr lang="en-US" b="0"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a:t>
            </a:r>
            <a:r>
              <a:rPr lang="en-US" b="1" baseline="0" dirty="0" smtClean="0"/>
              <a:t> </a:t>
            </a:r>
            <a:r>
              <a:rPr lang="en-US" b="1" dirty="0" smtClean="0"/>
              <a:t>Trainer:</a:t>
            </a:r>
            <a:r>
              <a:rPr lang="en-US" b="1" baseline="0" dirty="0" smtClean="0"/>
              <a:t> </a:t>
            </a:r>
          </a:p>
          <a:p>
            <a:endParaRPr lang="en-US" b="1" baseline="0" dirty="0" smtClean="0"/>
          </a:p>
          <a:p>
            <a:r>
              <a:rPr lang="en-US" dirty="0" smtClean="0"/>
              <a:t>Slides</a:t>
            </a:r>
            <a:r>
              <a:rPr lang="en-US" baseline="0" dirty="0" smtClean="0"/>
              <a:t> 19 and 20 have been kept within the PowerPoint to use for the purposes of a visual display when discussing the Word Document Activity which includes descriptors and examples. </a:t>
            </a:r>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10</a:t>
            </a:fld>
            <a:endParaRPr lang="en-US" dirty="0"/>
          </a:p>
        </p:txBody>
      </p:sp>
    </p:spTree>
    <p:extLst>
      <p:ext uri="{BB962C8B-B14F-4D97-AF65-F5344CB8AC3E}">
        <p14:creationId xmlns:p14="http://schemas.microsoft.com/office/powerpoint/2010/main" val="278166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Trainer:</a:t>
            </a:r>
            <a:r>
              <a:rPr lang="en-US" b="1"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11</a:t>
            </a:fld>
            <a:endParaRPr lang="en-US" dirty="0"/>
          </a:p>
        </p:txBody>
      </p:sp>
    </p:spTree>
    <p:extLst>
      <p:ext uri="{BB962C8B-B14F-4D97-AF65-F5344CB8AC3E}">
        <p14:creationId xmlns:p14="http://schemas.microsoft.com/office/powerpoint/2010/main" val="278166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Trainer: </a:t>
            </a:r>
          </a:p>
          <a:p>
            <a:endParaRPr lang="en-US" b="1" dirty="0" smtClean="0"/>
          </a:p>
          <a:p>
            <a:pPr lvl="0"/>
            <a:r>
              <a:rPr lang="en-US" dirty="0" smtClean="0"/>
              <a:t>Recommendations for One-to-One Conferences Booklet can be found on eDIRECT. </a:t>
            </a:r>
            <a:r>
              <a:rPr lang="en-US" sz="1200" dirty="0" smtClean="0"/>
              <a:t>Go to eDIRECT site: https://pa.drcedirect.com.  Click on Documents in the left side bar.  Under Administration, select Classroom Diagnostic Tools 2013-2014.  Under Document Type, dropdown to Professional Development.  Find the following: </a:t>
            </a:r>
            <a:r>
              <a:rPr lang="en-US" dirty="0" smtClean="0">
                <a:effectLst/>
              </a:rPr>
              <a:t>One-to-One Conferencing Booklet 11.26.12</a:t>
            </a:r>
          </a:p>
          <a:p>
            <a:pPr lvl="0"/>
            <a:endParaRPr lang="en-US" sz="1200" dirty="0" smtClean="0">
              <a:effectLst/>
            </a:endParaRPr>
          </a:p>
          <a:p>
            <a:pPr lvl="0"/>
            <a:r>
              <a:rPr lang="en-US" sz="1200" b="1" u="sng" dirty="0" smtClean="0">
                <a:effectLst/>
              </a:rPr>
              <a:t>You will need to</a:t>
            </a:r>
            <a:r>
              <a:rPr lang="en-US" sz="1200" b="1" u="sng" baseline="0" dirty="0" smtClean="0">
                <a:effectLst/>
              </a:rPr>
              <a:t> have one booklet prepared for each participant. </a:t>
            </a:r>
            <a:endParaRPr lang="en-US" sz="1200" b="1" u="sng" dirty="0" smtClean="0"/>
          </a:p>
          <a:p>
            <a:pPr lvl="0"/>
            <a:endParaRPr lang="en-US" sz="1200" dirty="0" smtClean="0"/>
          </a:p>
          <a:p>
            <a:pPr lvl="0"/>
            <a:endParaRPr lang="en-US" sz="1200" dirty="0" smtClean="0"/>
          </a:p>
          <a:p>
            <a:pPr lvl="0"/>
            <a:endParaRPr lang="en-US" sz="12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12</a:t>
            </a:fld>
            <a:endParaRPr lang="en-US" dirty="0"/>
          </a:p>
        </p:txBody>
      </p:sp>
    </p:spTree>
    <p:extLst>
      <p:ext uri="{BB962C8B-B14F-4D97-AF65-F5344CB8AC3E}">
        <p14:creationId xmlns:p14="http://schemas.microsoft.com/office/powerpoint/2010/main" val="332665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p:cNvSpPr>
          <p:nvPr>
            <p:ph type="sldImg"/>
          </p:nvPr>
        </p:nvSpPr>
        <p:spPr bwMode="auto">
          <a:xfrm>
            <a:off x="1160463" y="690563"/>
            <a:ext cx="4613275" cy="3459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93907" y="4380682"/>
            <a:ext cx="5546387" cy="4148848"/>
          </a:xfrm>
          <a:prstGeom prst="rect">
            <a:avLst/>
          </a:prstGeom>
        </p:spPr>
        <p:txBody>
          <a:bodyPr lIns="92232" tIns="46116" rIns="92232" bIns="46116"/>
          <a:lstStyle/>
          <a:p>
            <a:pPr>
              <a:defRPr/>
            </a:pPr>
            <a:r>
              <a:rPr lang="en-US" b="1" dirty="0" smtClean="0"/>
              <a:t>Notes for Trainer:</a:t>
            </a:r>
          </a:p>
          <a:p>
            <a:pPr>
              <a:defRPr/>
            </a:pPr>
            <a:r>
              <a:rPr lang="en-US" dirty="0" smtClean="0"/>
              <a:t>1. Give each</a:t>
            </a:r>
            <a:r>
              <a:rPr lang="en-US" baseline="0" dirty="0" smtClean="0"/>
              <a:t> participant a copy of the </a:t>
            </a:r>
            <a:r>
              <a:rPr lang="en-US" dirty="0" smtClean="0"/>
              <a:t>Recommendations for One-to-One Conferencing Booklet. </a:t>
            </a:r>
          </a:p>
          <a:p>
            <a:pPr marL="0" indent="0">
              <a:buFontTx/>
              <a:buNone/>
              <a:defRPr/>
            </a:pPr>
            <a:endParaRPr lang="en-US" dirty="0" smtClean="0"/>
          </a:p>
          <a:p>
            <a:pPr marL="0" indent="0">
              <a:buFontTx/>
              <a:buNone/>
              <a:defRPr/>
            </a:pPr>
            <a:r>
              <a:rPr lang="en-US" dirty="0" smtClean="0"/>
              <a:t>2.</a:t>
            </a:r>
            <a:r>
              <a:rPr lang="en-US" baseline="0" dirty="0" smtClean="0"/>
              <a:t> Write each of the 11</a:t>
            </a:r>
            <a:r>
              <a:rPr lang="en-US" dirty="0" smtClean="0"/>
              <a:t> questions found on page 4</a:t>
            </a:r>
            <a:r>
              <a:rPr lang="en-US" baseline="0" dirty="0" smtClean="0"/>
              <a:t> </a:t>
            </a:r>
            <a:r>
              <a:rPr lang="en-US" dirty="0" smtClean="0"/>
              <a:t>on large sheets of poster paper</a:t>
            </a:r>
            <a:r>
              <a:rPr lang="en-US" baseline="0" dirty="0" smtClean="0"/>
              <a:t> and display around the room.</a:t>
            </a:r>
            <a:r>
              <a:rPr lang="en-US" dirty="0" smtClean="0"/>
              <a:t> Refer to pages Use Around the World/Carousel/Fishbowl. During this activity have</a:t>
            </a:r>
            <a:r>
              <a:rPr lang="en-US" baseline="0" dirty="0" smtClean="0"/>
              <a:t> </a:t>
            </a:r>
            <a:r>
              <a:rPr lang="en-US" dirty="0" smtClean="0"/>
              <a:t>participants write their suggestions to the questions on</a:t>
            </a:r>
            <a:r>
              <a:rPr lang="en-US" baseline="0" dirty="0" smtClean="0"/>
              <a:t> small post-its and place the small post-it on the poster</a:t>
            </a:r>
            <a:r>
              <a:rPr lang="en-US" dirty="0" smtClean="0"/>
              <a:t>. If you agree</a:t>
            </a:r>
            <a:r>
              <a:rPr lang="en-US" baseline="0" dirty="0" smtClean="0"/>
              <a:t> with a statement written on a small post-it, recommend to place a check mark on it. </a:t>
            </a:r>
            <a:r>
              <a:rPr lang="en-US" dirty="0" smtClean="0"/>
              <a:t>Report</a:t>
            </a:r>
            <a:r>
              <a:rPr lang="en-US" baseline="0" dirty="0" smtClean="0"/>
              <a:t> out. (You may want to add music and stop and start to keep participants on task.) </a:t>
            </a:r>
            <a:endParaRPr lang="en-US" dirty="0" smtClean="0"/>
          </a:p>
        </p:txBody>
      </p:sp>
      <p:sp>
        <p:nvSpPr>
          <p:cNvPr id="4" name="Slide Number Placeholder 3"/>
          <p:cNvSpPr>
            <a:spLocks noGrp="1"/>
          </p:cNvSpPr>
          <p:nvPr>
            <p:ph type="sldNum" sz="quarter" idx="5"/>
          </p:nvPr>
        </p:nvSpPr>
        <p:spPr/>
        <p:txBody>
          <a:bodyPr/>
          <a:lstStyle/>
          <a:p>
            <a:pPr>
              <a:defRPr/>
            </a:pPr>
            <a:fld id="{5B2829E0-BD3F-4427-B097-E4B9E4EDBAA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p:cNvSpPr>
          <p:nvPr>
            <p:ph type="sldImg"/>
          </p:nvPr>
        </p:nvSpPr>
        <p:spPr bwMode="auto">
          <a:xfrm>
            <a:off x="1160463" y="690563"/>
            <a:ext cx="4613275" cy="3459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93907" y="4380682"/>
            <a:ext cx="5546387" cy="4148848"/>
          </a:xfrm>
          <a:prstGeom prst="rect">
            <a:avLst/>
          </a:prstGeom>
        </p:spPr>
        <p:txBody>
          <a:bodyPr lIns="92232" tIns="46116" rIns="92232" bIns="4611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for Trainer:</a:t>
            </a:r>
          </a:p>
          <a:p>
            <a:pPr>
              <a:defRPr/>
            </a:pPr>
            <a:r>
              <a:rPr lang="en-US" dirty="0" smtClean="0"/>
              <a:t>(Questions continued from the previous slide)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859E6F5D-D509-4816-9929-B4E280FFEB3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p:cNvSpPr>
          <p:nvPr>
            <p:ph type="sldImg"/>
          </p:nvPr>
        </p:nvSpPr>
        <p:spPr bwMode="auto">
          <a:xfrm>
            <a:off x="1160463" y="690563"/>
            <a:ext cx="4613275" cy="3459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93907" y="4380682"/>
            <a:ext cx="5546387" cy="4148848"/>
          </a:xfrm>
          <a:prstGeom prst="rect">
            <a:avLst/>
          </a:prstGeom>
        </p:spPr>
        <p:txBody>
          <a:bodyPr lIns="92232" tIns="46116" rIns="92232" bIns="46116"/>
          <a:lstStyle/>
          <a:p>
            <a:pPr>
              <a:defRPr/>
            </a:pPr>
            <a:r>
              <a:rPr lang="en-US" b="1" dirty="0" smtClean="0"/>
              <a:t>Notes for Trainer:</a:t>
            </a:r>
          </a:p>
          <a:p>
            <a:pPr>
              <a:defRPr/>
            </a:pPr>
            <a:endParaRPr lang="en-US" dirty="0" smtClean="0"/>
          </a:p>
          <a:p>
            <a:pPr>
              <a:defRPr/>
            </a:pPr>
            <a:r>
              <a:rPr lang="en-US" dirty="0" smtClean="0"/>
              <a:t>Using</a:t>
            </a:r>
            <a:r>
              <a:rPr lang="en-US" baseline="0" dirty="0" smtClean="0"/>
              <a:t> the</a:t>
            </a:r>
            <a:r>
              <a:rPr lang="en-US" dirty="0" smtClean="0"/>
              <a:t> Recommendations for One-to-One Conferencing Booklet, pgs. 5, 6, and 7,  implement </a:t>
            </a:r>
            <a:r>
              <a:rPr lang="en-US" i="1" dirty="0" smtClean="0"/>
              <a:t>Teacher Implementation</a:t>
            </a:r>
            <a:r>
              <a:rPr lang="en-US" i="1" baseline="0" dirty="0" smtClean="0"/>
              <a:t> Talk to the </a:t>
            </a:r>
            <a:r>
              <a:rPr lang="en-US" i="0" baseline="0" dirty="0" smtClean="0"/>
              <a:t>Text</a:t>
            </a:r>
            <a:r>
              <a:rPr lang="en-US" i="0" dirty="0" smtClean="0"/>
              <a:t>. </a:t>
            </a:r>
          </a:p>
          <a:p>
            <a:pPr>
              <a:defRPr/>
            </a:pPr>
            <a:r>
              <a:rPr lang="en-US" i="0" dirty="0" smtClean="0"/>
              <a:t>Give</a:t>
            </a:r>
            <a:r>
              <a:rPr lang="en-US" i="0" baseline="0" dirty="0" smtClean="0"/>
              <a:t> participants time to “T</a:t>
            </a:r>
            <a:r>
              <a:rPr lang="en-US" i="0" dirty="0" smtClean="0"/>
              <a:t>alk </a:t>
            </a:r>
            <a:r>
              <a:rPr lang="en-US" dirty="0" smtClean="0"/>
              <a:t>to the Text” and report out resonating ideas from Teacher implementation of one-to-one conferences to utilize the results provided by the classroom diagnostic tools … and other data. </a:t>
            </a:r>
          </a:p>
        </p:txBody>
      </p:sp>
      <p:sp>
        <p:nvSpPr>
          <p:cNvPr id="4" name="Slide Number Placeholder 3"/>
          <p:cNvSpPr>
            <a:spLocks noGrp="1"/>
          </p:cNvSpPr>
          <p:nvPr>
            <p:ph type="sldNum" sz="quarter" idx="5"/>
          </p:nvPr>
        </p:nvSpPr>
        <p:spPr/>
        <p:txBody>
          <a:bodyPr/>
          <a:lstStyle/>
          <a:p>
            <a:pPr>
              <a:defRPr/>
            </a:pPr>
            <a:fld id="{6158405D-A75E-4DCB-8B05-710ABF199BE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p:cNvSpPr>
          <p:nvPr>
            <p:ph type="sldImg"/>
          </p:nvPr>
        </p:nvSpPr>
        <p:spPr bwMode="auto">
          <a:xfrm>
            <a:off x="1160463" y="690563"/>
            <a:ext cx="4613275" cy="3459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693907" y="4380682"/>
            <a:ext cx="5546387" cy="41488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2" tIns="46116" rIns="92232" bIns="46116"/>
          <a:lstStyle/>
          <a:p>
            <a:r>
              <a:rPr lang="en-US" b="1" dirty="0" smtClean="0"/>
              <a:t>Notes for Trainer:</a:t>
            </a:r>
          </a:p>
          <a:p>
            <a:endParaRPr lang="en-US" b="1" dirty="0" smtClean="0"/>
          </a:p>
          <a:p>
            <a:r>
              <a:rPr lang="en-US" dirty="0" smtClean="0"/>
              <a:t>Refer to the Recommendations for One-to-One Conferencing Booklet. Use Random Reporter and have participants read the “Tips for Successful One-to-One Conferencing,” </a:t>
            </a:r>
            <a:r>
              <a:rPr lang="en-US" b="1" u="sng" dirty="0" smtClean="0"/>
              <a:t>page 9.</a:t>
            </a:r>
            <a:r>
              <a:rPr lang="en-US" dirty="0" smtClean="0"/>
              <a:t>  Solicit discussion. </a:t>
            </a:r>
          </a:p>
          <a:p>
            <a:r>
              <a:rPr lang="en-US" dirty="0" smtClean="0"/>
              <a:t>Keep in mind that this is often</a:t>
            </a:r>
            <a:r>
              <a:rPr lang="en-US" baseline="0" dirty="0" smtClean="0"/>
              <a:t> a whole new concept for secondary </a:t>
            </a:r>
            <a:r>
              <a:rPr lang="en-US" dirty="0" smtClean="0"/>
              <a:t>teachers, but often a practice</a:t>
            </a:r>
            <a:r>
              <a:rPr lang="en-US" baseline="0" dirty="0" smtClean="0"/>
              <a:t> used by elementary teachers</a:t>
            </a:r>
            <a:r>
              <a:rPr lang="en-US" dirty="0" smtClean="0"/>
              <a:t>. One-to-One conferencing is important for all students, but emphasize that since this is new implementation,</a:t>
            </a:r>
            <a:r>
              <a:rPr lang="en-US" baseline="0" dirty="0" smtClean="0"/>
              <a:t> </a:t>
            </a:r>
            <a:r>
              <a:rPr lang="en-US" dirty="0" smtClean="0"/>
              <a:t>begin with small steps. </a:t>
            </a:r>
          </a:p>
        </p:txBody>
      </p:sp>
      <p:sp>
        <p:nvSpPr>
          <p:cNvPr id="4" name="Slide Number Placeholder 3"/>
          <p:cNvSpPr>
            <a:spLocks noGrp="1"/>
          </p:cNvSpPr>
          <p:nvPr>
            <p:ph type="sldNum" sz="quarter" idx="5"/>
          </p:nvPr>
        </p:nvSpPr>
        <p:spPr/>
        <p:txBody>
          <a:bodyPr/>
          <a:lstStyle/>
          <a:p>
            <a:pPr>
              <a:defRPr/>
            </a:pPr>
            <a:fld id="{4B7158C4-08E4-44EE-B360-205F4FD69E5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1160463" y="692150"/>
            <a:ext cx="4613275" cy="34591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xfrm>
            <a:off x="693907" y="4380682"/>
            <a:ext cx="5546387" cy="4147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r>
              <a:rPr lang="en-US" b="1" dirty="0" smtClean="0"/>
              <a:t>Note for</a:t>
            </a:r>
            <a:r>
              <a:rPr lang="en-US" b="1" baseline="0" dirty="0" smtClean="0"/>
              <a:t> </a:t>
            </a:r>
            <a:r>
              <a:rPr lang="en-US" b="1" dirty="0" smtClean="0"/>
              <a:t>Trainer:</a:t>
            </a:r>
          </a:p>
          <a:p>
            <a:r>
              <a:rPr lang="en-US" dirty="0" smtClean="0"/>
              <a:t> </a:t>
            </a:r>
          </a:p>
          <a:p>
            <a:r>
              <a:rPr lang="en-US" dirty="0" smtClean="0"/>
              <a:t>Refer to the One-to-One</a:t>
            </a:r>
            <a:r>
              <a:rPr lang="en-US" baseline="0" dirty="0" smtClean="0"/>
              <a:t> Conferencing Booklet, page 8. Students need this background information prior to taking the CDT.  Teachers will need to facilitate this activity. A specific format for page 8 can be found within Module 3, slides 15 and 16.  You will also see these two slides hidden in this Module 4</a:t>
            </a:r>
            <a:r>
              <a:rPr lang="en-US" b="1" baseline="0" dirty="0" smtClean="0"/>
              <a:t>. Hidden slide 27 </a:t>
            </a:r>
            <a:r>
              <a:rPr lang="en-US" baseline="0" dirty="0" smtClean="0"/>
              <a:t>provides the directions</a:t>
            </a:r>
            <a:r>
              <a:rPr lang="en-US" b="1" baseline="0" dirty="0" smtClean="0"/>
              <a:t>. Hidden slide 28</a:t>
            </a:r>
            <a:r>
              <a:rPr lang="en-US" baseline="0" dirty="0" smtClean="0"/>
              <a:t> is the slide you would need to print if you are going to conduct this activity for Module 4. </a:t>
            </a:r>
          </a:p>
          <a:p>
            <a:r>
              <a:rPr lang="en-US" baseline="0" dirty="0" smtClean="0"/>
              <a:t>The title of page 8: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Preparing Students for </a:t>
            </a:r>
            <a:r>
              <a:rPr lang="en-US" sz="1200" b="1" i="1" u="none" strike="noStrike" kern="1200" baseline="0" dirty="0" smtClean="0">
                <a:solidFill>
                  <a:schemeClr val="tx1"/>
                </a:solidFill>
                <a:latin typeface="+mn-lt"/>
                <a:ea typeface="+mn-ea"/>
                <a:cs typeface="+mn-cs"/>
              </a:rPr>
              <a:t>Classroom Diagnostic Tools</a:t>
            </a:r>
          </a:p>
          <a:p>
            <a:r>
              <a:rPr lang="en-US" sz="1200" b="1" i="0" u="none" strike="noStrike" kern="1200" baseline="0" dirty="0" smtClean="0">
                <a:solidFill>
                  <a:schemeClr val="tx1"/>
                </a:solidFill>
                <a:latin typeface="+mn-lt"/>
                <a:ea typeface="+mn-ea"/>
                <a:cs typeface="+mn-cs"/>
              </a:rPr>
              <a:t>“A Conversation/Activity ‐ Students and Their Teacher(s)”</a:t>
            </a:r>
          </a:p>
          <a:p>
            <a:r>
              <a:rPr lang="en-US" sz="1200" b="1" i="0" u="none" strike="noStrike" kern="1200" baseline="0" dirty="0" smtClean="0">
                <a:solidFill>
                  <a:schemeClr val="tx1"/>
                </a:solidFill>
                <a:latin typeface="+mn-lt"/>
                <a:ea typeface="+mn-ea"/>
                <a:cs typeface="+mn-cs"/>
              </a:rPr>
              <a:t>Suggested Outline for the Teacher(s)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Slides 18 and 19 are hidden for the purposes of reference for the Trainer. If participants have not been through Module 3, you should use these two slides.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When you prepare your students to take the CDT, your students should be able to answer all these questions.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B251CFDB-DD84-4165-BCA5-DA0AADB227C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r>
              <a:rPr lang="en-US" b="1" baseline="0" dirty="0" smtClean="0"/>
              <a:t> for Trainer: </a:t>
            </a:r>
          </a:p>
          <a:p>
            <a:endParaRPr lang="en-US" b="0" baseline="0" dirty="0" smtClean="0"/>
          </a:p>
          <a:p>
            <a:r>
              <a:rPr lang="en-US" baseline="0" dirty="0" smtClean="0"/>
              <a:t>Before we view a few live One-to-One Conferencing videos, let’s do a quick walk using pages 11-18 of the One-to-One Conferencing booklet. Review the screen shots and the CDT Core Team developed questions that could be posed to the student. These are not to be “cookie cutter” questions to be used for every student, but to be reviewed as advising questions to ask of students. You may want the content area teachers just to review the pages pertinent to their content. Report out after a 5 minute review. What did you notice? What are other questions you may want to ask? You may want to have them write on their graphic organizer.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18</a:t>
            </a:fld>
            <a:endParaRPr lang="en-US" dirty="0"/>
          </a:p>
        </p:txBody>
      </p:sp>
    </p:spTree>
    <p:extLst>
      <p:ext uri="{BB962C8B-B14F-4D97-AF65-F5344CB8AC3E}">
        <p14:creationId xmlns:p14="http://schemas.microsoft.com/office/powerpoint/2010/main" val="389967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Notes for Trainer:</a:t>
            </a:r>
          </a:p>
          <a:p>
            <a:endParaRPr lang="en-US" dirty="0" smtClean="0"/>
          </a:p>
          <a:p>
            <a:pPr lvl="0"/>
            <a:r>
              <a:rPr lang="en-US" dirty="0" smtClean="0"/>
              <a:t>Go to </a:t>
            </a:r>
            <a:r>
              <a:rPr lang="en-US" sz="1200" dirty="0" smtClean="0"/>
              <a:t>Go to eDIRECT site: https://pa.drcedirect.com.  Click on Documents in the left side bar.  Under Administration, select Classroom Diagnostic Tools 2013-2014.  Under Document Type, dropdown to Professional Development.  Find the following:</a:t>
            </a:r>
          </a:p>
          <a:p>
            <a:pPr lvl="0"/>
            <a:endParaRPr lang="en-US" sz="1200" dirty="0" smtClean="0"/>
          </a:p>
          <a:p>
            <a:r>
              <a:rPr lang="en-US" sz="1200" u="sng" kern="1200" dirty="0" smtClean="0">
                <a:solidFill>
                  <a:schemeClr val="tx1"/>
                </a:solidFill>
                <a:effectLst/>
                <a:latin typeface="+mn-lt"/>
                <a:ea typeface="+mn-ea"/>
                <a:cs typeface="+mn-cs"/>
                <a:hlinkClick r:id="rId3"/>
              </a:rPr>
              <a:t>Video 2 - Preparing Students - Two Teachers</a:t>
            </a:r>
            <a:r>
              <a:rPr lang="en-US" sz="1200" u="sng"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Remind participants to take notes on the Graphic Organizer for Note Taking. </a:t>
            </a:r>
          </a:p>
          <a:p>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may want to share out what these two teachers facilitated in order to prepare their students to take the CDT, and how they prepared for One-to-One Conferencing.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19</a:t>
            </a:fld>
            <a:endParaRPr lang="en-US" dirty="0"/>
          </a:p>
        </p:txBody>
      </p:sp>
    </p:spTree>
    <p:extLst>
      <p:ext uri="{BB962C8B-B14F-4D97-AF65-F5344CB8AC3E}">
        <p14:creationId xmlns:p14="http://schemas.microsoft.com/office/powerpoint/2010/main" val="260099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w="12701">
            <a:solidFill>
              <a:srgbClr val="000000"/>
            </a:solidFill>
            <a:prstDash val="solid"/>
            <a:miter/>
          </a:ln>
        </p:spPr>
      </p:sp>
      <p:sp>
        <p:nvSpPr>
          <p:cNvPr id="3" name="Notes Placeholder 2"/>
          <p:cNvSpPr txBox="1">
            <a:spLocks noGrp="1"/>
          </p:cNvSpPr>
          <p:nvPr>
            <p:ph type="body" sz="quarter" idx="1"/>
          </p:nvPr>
        </p:nvSpPr>
        <p:spPr>
          <a:xfrm>
            <a:off x="926169" y="4410215"/>
            <a:ext cx="5081869" cy="4104796"/>
          </a:xfrm>
        </p:spPr>
        <p:txBody>
          <a:bodyPr/>
          <a:lstStyle/>
          <a:p>
            <a:pPr lvl="0"/>
            <a:r>
              <a:rPr lang="en-US" b="1" dirty="0"/>
              <a:t>Notes</a:t>
            </a:r>
            <a:r>
              <a:rPr lang="en-US" dirty="0"/>
              <a:t> </a:t>
            </a:r>
            <a:r>
              <a:rPr lang="en-US" b="1" dirty="0"/>
              <a:t>for Trainer:</a:t>
            </a:r>
          </a:p>
          <a:p>
            <a:pPr lvl="0"/>
            <a:endParaRPr lang="en-US" b="1" dirty="0"/>
          </a:p>
          <a:p>
            <a:pPr marL="171434" indent="-171434">
              <a:buSzPct val="100000"/>
              <a:buFont typeface="Arial" pitchFamily="34"/>
              <a:buChar char="•"/>
            </a:pPr>
            <a:r>
              <a:rPr lang="en-US" dirty="0"/>
              <a:t>Review. </a:t>
            </a:r>
          </a:p>
        </p:txBody>
      </p:sp>
      <p:sp>
        <p:nvSpPr>
          <p:cNvPr id="4" name="Slide Number Placeholder 4"/>
          <p:cNvSpPr txBox="1"/>
          <p:nvPr/>
        </p:nvSpPr>
        <p:spPr>
          <a:xfrm>
            <a:off x="3927777" y="8757593"/>
            <a:ext cx="3004818" cy="461013"/>
          </a:xfrm>
          <a:prstGeom prst="rect">
            <a:avLst/>
          </a:prstGeom>
          <a:noFill/>
          <a:ln>
            <a:noFill/>
          </a:ln>
        </p:spPr>
        <p:txBody>
          <a:bodyPr vert="horz" wrap="square" lIns="92300" tIns="46145" rIns="92300" bIns="46145" anchor="b" anchorCtr="0" compatLnSpc="1"/>
          <a:lstStyle/>
          <a:p>
            <a:pPr algn="r" defTabSz="914317">
              <a:defRPr sz="1800" b="0" i="0" u="none" strike="noStrike" kern="0" cap="none" spc="0" baseline="0">
                <a:solidFill>
                  <a:srgbClr val="000000"/>
                </a:solidFill>
                <a:uFillTx/>
              </a:defRPr>
            </a:pPr>
            <a:fld id="{6B73F19D-646D-4890-9B26-1F2129B8563C}" type="slidenum">
              <a:rPr lang="en-US" sz="1200">
                <a:solidFill>
                  <a:srgbClr val="000000"/>
                </a:solidFill>
                <a:latin typeface="Calibri"/>
              </a:rPr>
              <a:pPr algn="r" defTabSz="914317">
                <a:defRPr sz="1800" b="0" i="0" u="none" strike="noStrike" kern="0" cap="none" spc="0" baseline="0">
                  <a:solidFill>
                    <a:srgbClr val="000000"/>
                  </a:solidFill>
                  <a:uFillTx/>
                </a:defRPr>
              </a:pPr>
              <a:t>2</a:t>
            </a:fld>
            <a:endParaRPr lang="en-US" sz="1200" dirty="0">
              <a:solidFill>
                <a:srgbClr val="000000"/>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Trainer:</a:t>
            </a:r>
          </a:p>
          <a:p>
            <a:endParaRPr lang="en-US" dirty="0" smtClean="0"/>
          </a:p>
          <a:p>
            <a:r>
              <a:rPr lang="en-US" sz="1200" dirty="0" smtClean="0"/>
              <a:t>Go to eDIRECT site: https://pa.drcedirect.com.  Click on Documents in the left side bar.  Under Administration, select Classroom Diagnostic Tools 2013-2014.  Under Document Type, dropdown to Professional Development.  Find the following:</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Video 5 - Tyler and Teacher </a:t>
            </a:r>
            <a:endParaRPr lang="en-US" sz="1200" kern="1200" dirty="0" smtClean="0">
              <a:solidFill>
                <a:schemeClr val="tx1"/>
              </a:solidFill>
              <a:effectLst/>
              <a:latin typeface="+mn-lt"/>
              <a:ea typeface="+mn-ea"/>
              <a:cs typeface="+mn-cs"/>
            </a:endParaRPr>
          </a:p>
          <a:p>
            <a:pPr lvl="0"/>
            <a:r>
              <a:rPr lang="en-US" sz="1200" dirty="0" smtClean="0"/>
              <a:t> </a:t>
            </a:r>
          </a:p>
          <a:p>
            <a:pPr lvl="0"/>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-to-One Conferencing Activity: Watch the video. Take notes on Module 4 graphic organizer for note taking.  What were the signs of feedback? What opportunities were missed? </a:t>
            </a:r>
            <a:endParaRPr lang="en-US" dirty="0" smtClean="0"/>
          </a:p>
          <a:p>
            <a:endParaRPr lang="en-US" baseline="0" dirty="0" smtClean="0"/>
          </a:p>
          <a:p>
            <a:r>
              <a:rPr lang="en-US" baseline="0" dirty="0" smtClean="0"/>
              <a:t>Discuss as a Table. Discuss as a group</a:t>
            </a:r>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20</a:t>
            </a:fld>
            <a:endParaRPr lang="en-US" dirty="0"/>
          </a:p>
        </p:txBody>
      </p:sp>
    </p:spTree>
    <p:extLst>
      <p:ext uri="{BB962C8B-B14F-4D97-AF65-F5344CB8AC3E}">
        <p14:creationId xmlns:p14="http://schemas.microsoft.com/office/powerpoint/2010/main" val="2106234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Trainer:</a:t>
            </a:r>
          </a:p>
          <a:p>
            <a:endParaRPr lang="en-US" dirty="0" smtClean="0"/>
          </a:p>
          <a:p>
            <a:r>
              <a:rPr lang="en-US" sz="1200" dirty="0" smtClean="0"/>
              <a:t>Go to eDIRECT site: https://pa.drcedirect.com.  Click on Documents in the left side bar.  Under Administration, select Classroom Diagnostic Tools 2013-2014.  Under Document Type, dropdown to Professional Development.  Find the following:</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Video 3 - Emily and Teacher </a:t>
            </a:r>
            <a:endParaRPr lang="en-US" sz="1200" kern="1200" dirty="0" smtClean="0">
              <a:solidFill>
                <a:schemeClr val="tx1"/>
              </a:solidFill>
              <a:effectLst/>
              <a:latin typeface="+mn-lt"/>
              <a:ea typeface="+mn-ea"/>
              <a:cs typeface="+mn-cs"/>
            </a:endParaRPr>
          </a:p>
          <a:p>
            <a:pPr lvl="0"/>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-to-One Conferencing Activity: Watch the video. Take notes on Module 4 graphic organizer for note taking.  What were the signs of feedback? What opportunities were missed? </a:t>
            </a:r>
            <a:endParaRPr lang="en-US" dirty="0" smtClean="0"/>
          </a:p>
          <a:p>
            <a:endParaRPr lang="en-US" baseline="0" dirty="0" smtClean="0"/>
          </a:p>
          <a:p>
            <a:r>
              <a:rPr lang="en-US" baseline="0" dirty="0" smtClean="0"/>
              <a:t>Discuss as a Table. Discuss as a group</a:t>
            </a:r>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21</a:t>
            </a:fld>
            <a:endParaRPr lang="en-US" dirty="0"/>
          </a:p>
        </p:txBody>
      </p:sp>
    </p:spTree>
    <p:extLst>
      <p:ext uri="{BB962C8B-B14F-4D97-AF65-F5344CB8AC3E}">
        <p14:creationId xmlns:p14="http://schemas.microsoft.com/office/powerpoint/2010/main" val="308164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Notes for Trainer:</a:t>
            </a:r>
          </a:p>
          <a:p>
            <a:r>
              <a:rPr lang="en-US" sz="1200" dirty="0" smtClean="0"/>
              <a:t>Go to eDIRECT site: https://pa.drcedirect.com.  Click on Documents in the left side bar.  Under Administration, select Classroom Diagnostic Tools 2013-2014.  Under Document Type, dropdown to Professional Development.  Find the following:</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Video 4 - Helena and Teacher </a:t>
            </a:r>
            <a:endParaRPr lang="en-US" sz="1200" kern="1200" dirty="0" smtClean="0">
              <a:solidFill>
                <a:schemeClr val="tx1"/>
              </a:solidFill>
              <a:effectLst/>
              <a:latin typeface="+mn-lt"/>
              <a:ea typeface="+mn-ea"/>
              <a:cs typeface="+mn-cs"/>
            </a:endParaRPr>
          </a:p>
          <a:p>
            <a:pPr lvl="0"/>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-to-One Conferencing Activity: Watch the video. Take notes on Module 4 graphic organizer for note taking.  What were the signs of feedback? What opportunities were missed? </a:t>
            </a:r>
            <a:endParaRPr lang="en-US" dirty="0" smtClean="0"/>
          </a:p>
          <a:p>
            <a:endParaRPr lang="en-US" baseline="0" dirty="0" smtClean="0"/>
          </a:p>
          <a:p>
            <a:r>
              <a:rPr lang="en-US" baseline="0" dirty="0" smtClean="0"/>
              <a:t>Discuss as a Table. Discuss as a group</a:t>
            </a:r>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22</a:t>
            </a:fld>
            <a:endParaRPr lang="en-US" dirty="0"/>
          </a:p>
        </p:txBody>
      </p:sp>
    </p:spTree>
    <p:extLst>
      <p:ext uri="{BB962C8B-B14F-4D97-AF65-F5344CB8AC3E}">
        <p14:creationId xmlns:p14="http://schemas.microsoft.com/office/powerpoint/2010/main" val="260099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Notes for Trainer:</a:t>
            </a:r>
          </a:p>
          <a:p>
            <a:r>
              <a:rPr lang="en-US" sz="1200" dirty="0" smtClean="0"/>
              <a:t>Go to eDIRECT site: https://pa.drcedirect.com.  Click on Documents in the left side bar.  Under Administration, select Classroom Diagnostic Tools 2013-2014.  Under Document Type, dropdown to Professional Development.  Find the following:</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Video 6 - Carly and Teacher </a:t>
            </a: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-to-One Conferencing Activity: Watch the video. Take notes on Module 4 graphic organizer for note taking.  What were the signs of feedback? What opportunities were missed? </a:t>
            </a:r>
            <a:endParaRPr lang="en-US" dirty="0" smtClean="0"/>
          </a:p>
          <a:p>
            <a:endParaRPr lang="en-US" baseline="0" dirty="0" smtClean="0"/>
          </a:p>
          <a:p>
            <a:r>
              <a:rPr lang="en-US" baseline="0" dirty="0" smtClean="0"/>
              <a:t>Discuss as a Table. Discuss as a group.</a:t>
            </a:r>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23</a:t>
            </a:fld>
            <a:endParaRPr lang="en-US" dirty="0"/>
          </a:p>
        </p:txBody>
      </p:sp>
    </p:spTree>
    <p:extLst>
      <p:ext uri="{BB962C8B-B14F-4D97-AF65-F5344CB8AC3E}">
        <p14:creationId xmlns:p14="http://schemas.microsoft.com/office/powerpoint/2010/main" val="2600995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538">
              <a:defRPr/>
            </a:pPr>
            <a:r>
              <a:rPr lang="en-US" b="1" baseline="0" dirty="0" smtClean="0"/>
              <a:t>Notes for Trainer: </a:t>
            </a:r>
          </a:p>
          <a:p>
            <a:pPr defTabSz="922538">
              <a:defRPr/>
            </a:pPr>
            <a:endParaRPr lang="en-US" baseline="0" dirty="0" smtClean="0"/>
          </a:p>
          <a:p>
            <a:pPr defTabSz="922538">
              <a:defRPr/>
            </a:pPr>
            <a:r>
              <a:rPr lang="en-US" baseline="0" dirty="0" smtClean="0"/>
              <a:t>Refer to a </a:t>
            </a:r>
            <a:r>
              <a:rPr lang="en-US" b="1" baseline="0" dirty="0" smtClean="0"/>
              <a:t>table</a:t>
            </a:r>
            <a:r>
              <a:rPr lang="en-US" baseline="0" dirty="0" smtClean="0"/>
              <a:t> to chorally read Hattie, 2012 The greater the challenge….</a:t>
            </a:r>
          </a:p>
          <a:p>
            <a:pPr defTabSz="922538">
              <a:defRPr/>
            </a:pPr>
            <a:r>
              <a:rPr lang="en-US" b="1" baseline="0" dirty="0" smtClean="0"/>
              <a:t>Trainer </a:t>
            </a:r>
            <a:r>
              <a:rPr lang="en-US" baseline="0" dirty="0" smtClean="0"/>
              <a:t>read second Hattie, 2012 Learning is not…. </a:t>
            </a:r>
          </a:p>
          <a:p>
            <a:pPr defTabSz="922538">
              <a:defRPr/>
            </a:pPr>
            <a:r>
              <a:rPr lang="en-US" baseline="0" dirty="0" smtClean="0"/>
              <a:t>Refer to a </a:t>
            </a:r>
            <a:r>
              <a:rPr lang="en-US" b="1" baseline="0" dirty="0" smtClean="0"/>
              <a:t>table</a:t>
            </a:r>
            <a:r>
              <a:rPr lang="en-US" baseline="0" dirty="0" smtClean="0"/>
              <a:t> to chorally read Hattie, 1992 The most powerful….</a:t>
            </a:r>
          </a:p>
          <a:p>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24</a:t>
            </a:fld>
            <a:endParaRPr lang="en-US" dirty="0"/>
          </a:p>
        </p:txBody>
      </p:sp>
    </p:spTree>
    <p:extLst>
      <p:ext uri="{BB962C8B-B14F-4D97-AF65-F5344CB8AC3E}">
        <p14:creationId xmlns:p14="http://schemas.microsoft.com/office/powerpoint/2010/main" val="349250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bwMode="auto">
          <a:xfrm>
            <a:off x="1160463" y="690563"/>
            <a:ext cx="4614862" cy="3460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xfrm>
            <a:off x="925751" y="4409663"/>
            <a:ext cx="5082701" cy="4103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0" tIns="46115" rIns="92230" bIns="46115"/>
          <a:lstStyle/>
          <a:p>
            <a:pPr>
              <a:buFontTx/>
              <a:buNone/>
            </a:pPr>
            <a:r>
              <a:rPr lang="en-US" b="1" dirty="0" smtClean="0"/>
              <a:t>Note</a:t>
            </a:r>
            <a:r>
              <a:rPr lang="en-US" b="1" baseline="0" dirty="0" smtClean="0"/>
              <a:t>s for Trainer: </a:t>
            </a:r>
          </a:p>
          <a:p>
            <a:pPr>
              <a:buFontTx/>
              <a:buNone/>
            </a:pPr>
            <a:endParaRPr lang="en-US" baseline="0" dirty="0" smtClean="0"/>
          </a:p>
          <a:p>
            <a:pPr>
              <a:buFontTx/>
              <a:buNone/>
            </a:pPr>
            <a:r>
              <a:rPr lang="en-US" baseline="0" dirty="0" smtClean="0"/>
              <a:t>Make a copy of this slide for the training. Have the participants highlight the areas that demonstrate key words or phrases that benefit students. Also, encourage participants to highlight areas they want to learn more about. </a:t>
            </a:r>
            <a:endParaRPr lang="en-US" dirty="0" smtClean="0"/>
          </a:p>
          <a:p>
            <a:pPr>
              <a:buFontTx/>
              <a:buNone/>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7A01F25-CF0B-4291-B5A0-CB87E0D9312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Trainer:</a:t>
            </a:r>
          </a:p>
          <a:p>
            <a:endParaRPr lang="en-US" b="1" dirty="0" smtClean="0"/>
          </a:p>
          <a:p>
            <a:r>
              <a:rPr lang="en-US" dirty="0" smtClean="0"/>
              <a:t>Listen to Tyler’s short interview as</a:t>
            </a:r>
            <a:r>
              <a:rPr lang="en-US" baseline="0" dirty="0" smtClean="0"/>
              <a:t> he explains why he likes taking the Classroom Diagnostic Tools to support his learning. </a:t>
            </a:r>
          </a:p>
          <a:p>
            <a:pPr lvl="0"/>
            <a:r>
              <a:rPr lang="en-US" sz="1200" dirty="0" smtClean="0"/>
              <a:t>Go to eDIRECT site: https://pa.drcedirect.com.  Click on Documents in the left side bar.  Under Administration, select Classroom Diagnostic Tools 2013-2014.  Under Document Type, dropdown to Professional Development.  Find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Video 1 - Student Video - Tyler</a:t>
            </a:r>
            <a:endParaRPr lang="en-US" sz="1200" kern="1200" dirty="0" smtClean="0">
              <a:solidFill>
                <a:schemeClr val="tx1"/>
              </a:solidFill>
              <a:effectLst/>
              <a:latin typeface="+mn-lt"/>
              <a:ea typeface="+mn-ea"/>
              <a:cs typeface="+mn-cs"/>
            </a:endParaRPr>
          </a:p>
          <a:p>
            <a:pPr lvl="0"/>
            <a:endParaRPr lang="en-US" sz="1200" dirty="0" smtClean="0"/>
          </a:p>
          <a:p>
            <a:pPr lvl="0"/>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DA8B3C2C-371A-4F09-AD5C-544CE6A316E3}" type="slidenum">
              <a:rPr lang="en-US" smtClean="0"/>
              <a:t>4</a:t>
            </a:fld>
            <a:endParaRPr lang="en-US" dirty="0"/>
          </a:p>
        </p:txBody>
      </p:sp>
    </p:spTree>
    <p:extLst>
      <p:ext uri="{BB962C8B-B14F-4D97-AF65-F5344CB8AC3E}">
        <p14:creationId xmlns:p14="http://schemas.microsoft.com/office/powerpoint/2010/main" val="260099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25475"/>
            <a:ext cx="4613275" cy="3460750"/>
          </a:xfrm>
          <a:ln w="12701">
            <a:solidFill>
              <a:srgbClr val="000000"/>
            </a:solidFill>
            <a:prstDash val="solid"/>
            <a:miter/>
          </a:ln>
        </p:spPr>
      </p:sp>
      <p:sp>
        <p:nvSpPr>
          <p:cNvPr id="3" name="Notes Placeholder 2"/>
          <p:cNvSpPr txBox="1">
            <a:spLocks noGrp="1"/>
          </p:cNvSpPr>
          <p:nvPr>
            <p:ph type="body" sz="quarter" idx="1"/>
          </p:nvPr>
        </p:nvSpPr>
        <p:spPr>
          <a:xfrm>
            <a:off x="0" y="4111820"/>
            <a:ext cx="6934196" cy="6146797"/>
          </a:xfrm>
        </p:spPr>
        <p:txBody>
          <a:bodyPr lIns="92218" tIns="46109" rIns="92218" bIns="46109"/>
          <a:lstStyle/>
          <a:p>
            <a:pPr lvl="0"/>
            <a:r>
              <a:rPr lang="en-US" sz="800" b="1" dirty="0"/>
              <a:t>Notes</a:t>
            </a:r>
            <a:r>
              <a:rPr lang="en-US" sz="800" dirty="0"/>
              <a:t> </a:t>
            </a:r>
            <a:r>
              <a:rPr lang="en-US" sz="800" b="1" dirty="0"/>
              <a:t>for Trainer</a:t>
            </a:r>
            <a:r>
              <a:rPr lang="en-US" sz="800" b="1" dirty="0" smtClean="0"/>
              <a:t>:</a:t>
            </a:r>
          </a:p>
          <a:p>
            <a:pPr lvl="0"/>
            <a:r>
              <a:rPr lang="en-US" sz="800" b="1" dirty="0" smtClean="0"/>
              <a:t>Print slides 10</a:t>
            </a:r>
            <a:r>
              <a:rPr lang="en-US" sz="800" b="1" baseline="0" dirty="0" smtClean="0"/>
              <a:t> </a:t>
            </a:r>
            <a:r>
              <a:rPr lang="en-US" sz="800" b="1" dirty="0" smtClean="0"/>
              <a:t>and 11. Participants</a:t>
            </a:r>
            <a:r>
              <a:rPr lang="en-US" sz="800" b="1" baseline="0" dirty="0" smtClean="0"/>
              <a:t> should complete this pre-formative assessment independently. At the end of the session, remind the participants they will take this as a post-assessment. </a:t>
            </a:r>
          </a:p>
          <a:p>
            <a:pPr lvl="0"/>
            <a:endParaRPr lang="en-US" sz="800" b="1" baseline="0" dirty="0" smtClean="0"/>
          </a:p>
          <a:p>
            <a:pPr lvl="0"/>
            <a:r>
              <a:rPr lang="en-US" sz="800" b="1" baseline="0" dirty="0" smtClean="0"/>
              <a:t>The participants are only to look at the Feedback examples at this time by reflecting on whether being More Effective or Less Effective. </a:t>
            </a:r>
            <a:endParaRPr lang="en-US" sz="800" b="1" dirty="0" smtClean="0"/>
          </a:p>
          <a:p>
            <a:pPr lvl="0"/>
            <a:endParaRPr lang="en-US" sz="800" b="1" dirty="0" smtClean="0"/>
          </a:p>
        </p:txBody>
      </p:sp>
      <p:sp>
        <p:nvSpPr>
          <p:cNvPr id="4" name="Slide Number Placeholder 3"/>
          <p:cNvSpPr txBox="1"/>
          <p:nvPr/>
        </p:nvSpPr>
        <p:spPr>
          <a:xfrm>
            <a:off x="3927777" y="8757593"/>
            <a:ext cx="3004818" cy="461013"/>
          </a:xfrm>
          <a:prstGeom prst="rect">
            <a:avLst/>
          </a:prstGeom>
          <a:noFill/>
          <a:ln>
            <a:noFill/>
          </a:ln>
        </p:spPr>
        <p:txBody>
          <a:bodyPr vert="horz" wrap="square" lIns="92300" tIns="46145" rIns="92300" bIns="46145" anchor="b" anchorCtr="0" compatLnSpc="1"/>
          <a:lstStyle/>
          <a:p>
            <a:pPr algn="r" defTabSz="914317">
              <a:defRPr sz="1800" b="0" i="0" u="none" strike="noStrike" kern="0" cap="none" spc="0" baseline="0">
                <a:solidFill>
                  <a:srgbClr val="000000"/>
                </a:solidFill>
                <a:uFillTx/>
              </a:defRPr>
            </a:pPr>
            <a:fld id="{21D918F0-FB9A-432F-AAD2-1910493D09E9}" type="slidenum">
              <a:rPr lang="en-US" sz="1200">
                <a:solidFill>
                  <a:srgbClr val="000000"/>
                </a:solidFill>
                <a:latin typeface="Calibri"/>
              </a:rPr>
              <a:pPr algn="r" defTabSz="914317">
                <a:defRPr sz="1800" b="0" i="0" u="none" strike="noStrike" kern="0" cap="none" spc="0" baseline="0">
                  <a:solidFill>
                    <a:srgbClr val="000000"/>
                  </a:solidFill>
                  <a:uFillTx/>
                </a:defRPr>
              </a:pPr>
              <a:t>5</a:t>
            </a:fld>
            <a:endParaRPr lang="en-US" sz="1200" dirty="0">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25475"/>
            <a:ext cx="4613275" cy="3460750"/>
          </a:xfrm>
          <a:ln w="12701">
            <a:solidFill>
              <a:srgbClr val="000000"/>
            </a:solidFill>
            <a:prstDash val="solid"/>
            <a:miter/>
          </a:ln>
        </p:spPr>
      </p:sp>
      <p:sp>
        <p:nvSpPr>
          <p:cNvPr id="3" name="Notes Placeholder 2"/>
          <p:cNvSpPr txBox="1">
            <a:spLocks noGrp="1"/>
          </p:cNvSpPr>
          <p:nvPr>
            <p:ph type="body" sz="quarter" idx="1"/>
          </p:nvPr>
        </p:nvSpPr>
        <p:spPr>
          <a:xfrm>
            <a:off x="0" y="4111820"/>
            <a:ext cx="6934196" cy="6146797"/>
          </a:xfrm>
        </p:spPr>
        <p:txBody>
          <a:bodyPr lIns="92218" tIns="46109" rIns="92218" bIns="46109"/>
          <a:lstStyle/>
          <a:p>
            <a:pPr lvl="0"/>
            <a:r>
              <a:rPr lang="en-US" sz="800" b="1" dirty="0"/>
              <a:t>Notes</a:t>
            </a:r>
            <a:r>
              <a:rPr lang="en-US" sz="800" dirty="0"/>
              <a:t> </a:t>
            </a:r>
            <a:r>
              <a:rPr lang="en-US" sz="800" b="1" dirty="0"/>
              <a:t>for Trainer</a:t>
            </a:r>
            <a:r>
              <a:rPr lang="en-US" sz="800"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smtClean="0"/>
              <a:t>The participants are only to look at the Feedback examples at this time by reflecting on whether being More Effective or Less Effective.  </a:t>
            </a:r>
            <a:endParaRPr lang="en-US" sz="800" b="1" dirty="0" smtClean="0"/>
          </a:p>
          <a:p>
            <a:pPr lvl="0"/>
            <a:endParaRPr lang="en-US" sz="800" b="1" dirty="0" smtClean="0"/>
          </a:p>
          <a:p>
            <a:pPr lvl="0"/>
            <a:endParaRPr lang="en-US" sz="800" b="1" dirty="0" smtClean="0"/>
          </a:p>
        </p:txBody>
      </p:sp>
      <p:sp>
        <p:nvSpPr>
          <p:cNvPr id="4" name="Slide Number Placeholder 3"/>
          <p:cNvSpPr txBox="1"/>
          <p:nvPr/>
        </p:nvSpPr>
        <p:spPr>
          <a:xfrm>
            <a:off x="3927777" y="8757593"/>
            <a:ext cx="3004818" cy="461013"/>
          </a:xfrm>
          <a:prstGeom prst="rect">
            <a:avLst/>
          </a:prstGeom>
          <a:noFill/>
          <a:ln>
            <a:noFill/>
          </a:ln>
        </p:spPr>
        <p:txBody>
          <a:bodyPr vert="horz" wrap="square" lIns="92300" tIns="46145" rIns="92300" bIns="46145" anchor="b" anchorCtr="0" compatLnSpc="1"/>
          <a:lstStyle/>
          <a:p>
            <a:pPr algn="r" defTabSz="914317">
              <a:defRPr sz="1800" b="0" i="0" u="none" strike="noStrike" kern="0" cap="none" spc="0" baseline="0">
                <a:solidFill>
                  <a:srgbClr val="000000"/>
                </a:solidFill>
                <a:uFillTx/>
              </a:defRPr>
            </a:pPr>
            <a:fld id="{21D918F0-FB9A-432F-AAD2-1910493D09E9}" type="slidenum">
              <a:rPr lang="en-US" sz="1200">
                <a:solidFill>
                  <a:srgbClr val="000000"/>
                </a:solidFill>
                <a:latin typeface="Calibri"/>
              </a:rPr>
              <a:pPr algn="r" defTabSz="914317">
                <a:defRPr sz="1800" b="0" i="0" u="none" strike="noStrike" kern="0" cap="none" spc="0" baseline="0">
                  <a:solidFill>
                    <a:srgbClr val="000000"/>
                  </a:solidFill>
                  <a:uFillTx/>
                </a:defRPr>
              </a:pPr>
              <a:t>6</a:t>
            </a:fld>
            <a:endParaRPr lang="en-US" sz="1200" dirty="0">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Trainer:  </a:t>
            </a:r>
          </a:p>
          <a:p>
            <a:endParaRPr lang="en-US" dirty="0" smtClean="0"/>
          </a:p>
          <a:p>
            <a:r>
              <a:rPr lang="en-US" dirty="0" smtClean="0"/>
              <a:t>(Research)</a:t>
            </a:r>
            <a:r>
              <a:rPr lang="en-US" baseline="0" dirty="0" smtClean="0"/>
              <a:t> </a:t>
            </a:r>
            <a:r>
              <a:rPr lang="en-US" dirty="0" smtClean="0"/>
              <a:t>Read</a:t>
            </a:r>
            <a:r>
              <a:rPr lang="en-US" baseline="0" dirty="0" smtClean="0"/>
              <a:t> Hattie 2012 recommended strategies of assessment for learning to the audience. </a:t>
            </a:r>
          </a:p>
          <a:p>
            <a:endParaRPr lang="en-US" dirty="0" smtClean="0"/>
          </a:p>
          <a:p>
            <a:r>
              <a:rPr lang="en-US" dirty="0" smtClean="0"/>
              <a:t>These</a:t>
            </a:r>
            <a:r>
              <a:rPr lang="en-US" baseline="0" dirty="0" smtClean="0"/>
              <a:t> three big ideas and the strategies below each one moves learning forward.  </a:t>
            </a:r>
          </a:p>
          <a:p>
            <a:endParaRPr lang="en-US" baseline="0" dirty="0" smtClean="0"/>
          </a:p>
          <a:p>
            <a:r>
              <a:rPr lang="en-US" b="1" baseline="0" dirty="0" smtClean="0"/>
              <a:t>Where the learning is going. </a:t>
            </a:r>
          </a:p>
          <a:p>
            <a:r>
              <a:rPr lang="en-US" dirty="0" smtClean="0"/>
              <a:t>Teachers need to share the learning intention and the success</a:t>
            </a:r>
            <a:r>
              <a:rPr lang="en-US" baseline="0" dirty="0" smtClean="0"/>
              <a:t> criteria</a:t>
            </a:r>
            <a:r>
              <a:rPr lang="en-US" dirty="0" smtClean="0"/>
              <a:t> in order to provide specific feedback in relationship to the learning goal.  The</a:t>
            </a:r>
            <a:r>
              <a:rPr lang="en-US" baseline="0" dirty="0" smtClean="0"/>
              <a:t> students need to know this. </a:t>
            </a:r>
            <a:r>
              <a:rPr lang="en-US" dirty="0" smtClean="0"/>
              <a:t> William states, “Some kids come to school knowing what good is, but many kids don’t;  the learning intention and the success criteria must</a:t>
            </a:r>
            <a:r>
              <a:rPr lang="en-US" baseline="0" dirty="0" smtClean="0"/>
              <a:t> be clea</a:t>
            </a:r>
            <a:r>
              <a:rPr lang="en-US" dirty="0" smtClean="0"/>
              <a:t>r.”  What does the outcome look like? How good is good enough?</a:t>
            </a:r>
          </a:p>
          <a:p>
            <a:endParaRPr lang="en-US" b="1" dirty="0" smtClean="0"/>
          </a:p>
          <a:p>
            <a:r>
              <a:rPr lang="en-US" b="1" dirty="0" smtClean="0"/>
              <a:t>Where the</a:t>
            </a:r>
            <a:r>
              <a:rPr lang="en-US" b="1" baseline="0" dirty="0" smtClean="0"/>
              <a:t> learner is right now. </a:t>
            </a:r>
            <a:r>
              <a:rPr lang="en-US" baseline="0" dirty="0" smtClean="0"/>
              <a:t>Teachers need questions to move learning forward based specifically on the focused learning intention and success criteria. </a:t>
            </a:r>
          </a:p>
          <a:p>
            <a:endParaRPr lang="en-US" b="1" baseline="0" dirty="0" smtClean="0"/>
          </a:p>
          <a:p>
            <a:r>
              <a:rPr lang="en-US" b="1" baseline="0" dirty="0" smtClean="0"/>
              <a:t>How to close the gap. </a:t>
            </a:r>
            <a:r>
              <a:rPr lang="en-US" baseline="0" dirty="0" smtClean="0"/>
              <a:t>A student can be an instructional resource for themselves, or a peer, because they know the learning intention and success criteria. </a:t>
            </a:r>
          </a:p>
          <a:p>
            <a:endParaRPr lang="en-US" dirty="0" smtClean="0"/>
          </a:p>
        </p:txBody>
      </p:sp>
      <p:sp>
        <p:nvSpPr>
          <p:cNvPr id="4" name="Slide Number Placeholder 3"/>
          <p:cNvSpPr>
            <a:spLocks noGrp="1"/>
          </p:cNvSpPr>
          <p:nvPr>
            <p:ph type="sldNum" sz="quarter" idx="10"/>
          </p:nvPr>
        </p:nvSpPr>
        <p:spPr/>
        <p:txBody>
          <a:bodyPr/>
          <a:lstStyle/>
          <a:p>
            <a:fld id="{DA8B3C2C-371A-4F09-AD5C-544CE6A316E3}" type="slidenum">
              <a:rPr lang="en-US" smtClean="0"/>
              <a:t>7</a:t>
            </a:fld>
            <a:endParaRPr lang="en-US" dirty="0"/>
          </a:p>
        </p:txBody>
      </p:sp>
    </p:spTree>
    <p:extLst>
      <p:ext uri="{BB962C8B-B14F-4D97-AF65-F5344CB8AC3E}">
        <p14:creationId xmlns:p14="http://schemas.microsoft.com/office/powerpoint/2010/main" val="266860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 Trainer</a:t>
            </a:r>
            <a:r>
              <a:rPr lang="en-US" dirty="0" smtClean="0"/>
              <a:t>: </a:t>
            </a:r>
          </a:p>
          <a:p>
            <a:endParaRPr lang="en-US" dirty="0" smtClean="0"/>
          </a:p>
          <a:p>
            <a:r>
              <a:rPr lang="en-US" baseline="0" dirty="0" smtClean="0"/>
              <a:t>“</a:t>
            </a:r>
            <a:r>
              <a:rPr lang="en-US" dirty="0" smtClean="0"/>
              <a:t>Let’s</a:t>
            </a:r>
            <a:r>
              <a:rPr lang="en-US" baseline="0" dirty="0" smtClean="0"/>
              <a:t> go deeper with the four types of feedback!”</a:t>
            </a:r>
            <a:endParaRPr lang="en-US" dirty="0"/>
          </a:p>
        </p:txBody>
      </p:sp>
      <p:sp>
        <p:nvSpPr>
          <p:cNvPr id="4" name="Slide Number Placeholder 3"/>
          <p:cNvSpPr>
            <a:spLocks noGrp="1"/>
          </p:cNvSpPr>
          <p:nvPr>
            <p:ph type="sldNum" sz="quarter" idx="10"/>
          </p:nvPr>
        </p:nvSpPr>
        <p:spPr/>
        <p:txBody>
          <a:bodyPr/>
          <a:lstStyle/>
          <a:p>
            <a:fld id="{DA8B3C2C-371A-4F09-AD5C-544CE6A316E3}" type="slidenum">
              <a:rPr lang="en-US" smtClean="0"/>
              <a:t>8</a:t>
            </a:fld>
            <a:endParaRPr lang="en-US" dirty="0"/>
          </a:p>
        </p:txBody>
      </p:sp>
    </p:spTree>
    <p:extLst>
      <p:ext uri="{BB962C8B-B14F-4D97-AF65-F5344CB8AC3E}">
        <p14:creationId xmlns:p14="http://schemas.microsoft.com/office/powerpoint/2010/main" val="248441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for</a:t>
            </a:r>
            <a:r>
              <a:rPr lang="en-US" b="1" baseline="0" dirty="0" smtClean="0"/>
              <a:t> </a:t>
            </a:r>
            <a:r>
              <a:rPr lang="en-US" b="1" dirty="0" smtClean="0"/>
              <a:t>Trainer:</a:t>
            </a:r>
            <a:r>
              <a:rPr lang="en-US" b="1" baseline="0" dirty="0" smtClean="0"/>
              <a:t> </a:t>
            </a:r>
          </a:p>
          <a:p>
            <a:endParaRPr lang="en-US" b="1" baseline="0" dirty="0" smtClean="0"/>
          </a:p>
          <a:p>
            <a:r>
              <a:rPr lang="en-US" b="0" baseline="0" dirty="0" smtClean="0"/>
              <a:t>Talking Points for Trainer to Share with the Participants: Depending on the student(s), use of all four types of feedback is critical to move the student forward in the learning.  The goal of this work is to ensure we are providing enough descriptive and effective descriptive as quality feedback to learners. </a:t>
            </a:r>
          </a:p>
          <a:p>
            <a:endParaRPr lang="en-US" b="0" baseline="0" dirty="0" smtClean="0"/>
          </a:p>
          <a:p>
            <a:pPr defTabSz="923087">
              <a:defRPr/>
            </a:pPr>
            <a:r>
              <a:rPr lang="en-US" dirty="0" smtClean="0"/>
              <a:t>The brain research tells us that our brains require feedback to learn (Pinker, 1997; Sylvester, 1995; Jensen, 1998). Classroom assessment research tells us that when we involve students in the assessment process, increase the amount of descriptive feedback students receive, and decrease the amount of evaluative feedback they receive, students learn significantly more (Black and </a:t>
            </a:r>
            <a:r>
              <a:rPr lang="en-US" dirty="0" err="1" smtClean="0"/>
              <a:t>Wiliam</a:t>
            </a:r>
            <a:r>
              <a:rPr lang="en-US" dirty="0" smtClean="0"/>
              <a:t>, 1998).</a:t>
            </a:r>
          </a:p>
          <a:p>
            <a:endParaRPr lang="en-US" b="1" baseline="0" dirty="0" smtClean="0"/>
          </a:p>
          <a:p>
            <a:pPr marL="291670" indent="-291670">
              <a:lnSpc>
                <a:spcPct val="80000"/>
              </a:lnSpc>
              <a:spcAft>
                <a:spcPct val="50000"/>
              </a:spcAft>
              <a:tabLst>
                <a:tab pos="291670" algn="l"/>
              </a:tabLst>
            </a:pPr>
            <a:r>
              <a:rPr lang="en-NZ" sz="2400" dirty="0" smtClean="0">
                <a:solidFill>
                  <a:schemeClr val="accent2"/>
                </a:solidFill>
              </a:rPr>
              <a:t>Quality feedback to learners:</a:t>
            </a:r>
            <a:endParaRPr lang="en-US" sz="2400" dirty="0" smtClean="0">
              <a:solidFill>
                <a:schemeClr val="accent2"/>
              </a:solidFill>
            </a:endParaRPr>
          </a:p>
          <a:p>
            <a:pPr marL="804496" lvl="1">
              <a:lnSpc>
                <a:spcPct val="130000"/>
              </a:lnSpc>
              <a:buFontTx/>
              <a:buChar char="•"/>
              <a:tabLst>
                <a:tab pos="291670" algn="l"/>
              </a:tabLst>
            </a:pPr>
            <a:r>
              <a:rPr lang="en-NZ" dirty="0" smtClean="0"/>
              <a:t>focuses on the learning intention of the task – clear target</a:t>
            </a:r>
          </a:p>
          <a:p>
            <a:pPr marL="804496" lvl="1">
              <a:lnSpc>
                <a:spcPct val="130000"/>
              </a:lnSpc>
              <a:buFontTx/>
              <a:buChar char="•"/>
              <a:tabLst>
                <a:tab pos="291670" algn="l"/>
              </a:tabLst>
            </a:pPr>
            <a:r>
              <a:rPr lang="en-NZ" dirty="0" smtClean="0"/>
              <a:t>occurs as the students are doing the learning</a:t>
            </a:r>
          </a:p>
          <a:p>
            <a:pPr marL="804496" lvl="1">
              <a:lnSpc>
                <a:spcPct val="130000"/>
              </a:lnSpc>
              <a:buFontTx/>
              <a:buChar char="•"/>
              <a:tabLst>
                <a:tab pos="291670" algn="l"/>
              </a:tabLst>
            </a:pPr>
            <a:r>
              <a:rPr lang="en-US" dirty="0" smtClean="0"/>
              <a:t>provides information on how and why the student understands or misunderstands</a:t>
            </a:r>
          </a:p>
          <a:p>
            <a:pPr marL="804496" lvl="1">
              <a:lnSpc>
                <a:spcPct val="130000"/>
              </a:lnSpc>
              <a:buFontTx/>
              <a:buChar char="•"/>
              <a:tabLst>
                <a:tab pos="291670" algn="l"/>
              </a:tabLst>
            </a:pPr>
            <a:r>
              <a:rPr lang="en-US" dirty="0" smtClean="0"/>
              <a:t>provides strategies to help the student to improve</a:t>
            </a:r>
          </a:p>
          <a:p>
            <a:pPr marL="804496" lvl="1">
              <a:lnSpc>
                <a:spcPct val="130000"/>
              </a:lnSpc>
              <a:buFontTx/>
              <a:buChar char="•"/>
              <a:tabLst>
                <a:tab pos="291670" algn="l"/>
              </a:tabLst>
            </a:pPr>
            <a:r>
              <a:rPr lang="en-US" dirty="0" smtClean="0"/>
              <a:t>assists the student to understand the goals of the learning.</a:t>
            </a:r>
          </a:p>
          <a:p>
            <a:pPr marL="347296" lvl="0">
              <a:lnSpc>
                <a:spcPct val="130000"/>
              </a:lnSpc>
              <a:buFontTx/>
              <a:buNone/>
              <a:tabLst>
                <a:tab pos="291670" algn="l"/>
              </a:tabLst>
            </a:pPr>
            <a:endParaRPr lang="en-US" b="1" dirty="0" smtClean="0"/>
          </a:p>
          <a:p>
            <a:pPr marL="347296" lvl="0">
              <a:lnSpc>
                <a:spcPct val="130000"/>
              </a:lnSpc>
              <a:buFontTx/>
              <a:buNone/>
              <a:tabLst>
                <a:tab pos="291670" algn="l"/>
              </a:tabLst>
            </a:pPr>
            <a:r>
              <a:rPr lang="en-US" b="1" dirty="0" smtClean="0"/>
              <a:t>Activity</a:t>
            </a:r>
            <a:r>
              <a:rPr lang="en-US" b="1" baseline="0" dirty="0" smtClean="0"/>
              <a:t> Directions: </a:t>
            </a:r>
            <a:endParaRPr lang="en-AU" b="1" dirty="0" smtClean="0"/>
          </a:p>
          <a:p>
            <a:endParaRPr lang="en-US" baseline="0" dirty="0" smtClean="0"/>
          </a:p>
          <a:p>
            <a:pPr marL="228600" indent="-228600">
              <a:buAutoNum type="arabicPeriod"/>
            </a:pPr>
            <a:r>
              <a:rPr lang="en-US" baseline="0" dirty="0" smtClean="0"/>
              <a:t>Give each participant a copy of the Four Types of Feedback and Examples document for Module 4. </a:t>
            </a:r>
          </a:p>
          <a:p>
            <a:pPr marL="228600" indent="-228600">
              <a:buAutoNum type="arabicPeriod"/>
            </a:pPr>
            <a:r>
              <a:rPr lang="en-US" baseline="0" dirty="0" smtClean="0"/>
              <a:t>Have the audience silently </a:t>
            </a:r>
            <a:r>
              <a:rPr lang="en-US" b="1" baseline="0" dirty="0" smtClean="0"/>
              <a:t>read and process </a:t>
            </a:r>
            <a:r>
              <a:rPr lang="en-US" baseline="0" dirty="0" smtClean="0"/>
              <a:t>the Four Types of Feedback document that includes descriptors and examples.  </a:t>
            </a:r>
          </a:p>
          <a:p>
            <a:r>
              <a:rPr lang="en-US" b="1" baseline="0" dirty="0" smtClean="0"/>
              <a:t>3. Self reflect </a:t>
            </a:r>
            <a:r>
              <a:rPr lang="en-US" baseline="0" dirty="0" smtClean="0"/>
              <a:t>using the chart what types of feedback you use most often. </a:t>
            </a:r>
          </a:p>
          <a:p>
            <a:r>
              <a:rPr lang="en-US" b="1" baseline="0" dirty="0" smtClean="0"/>
              <a:t>4. Circle the type of feedback where you currently believe you practice</a:t>
            </a:r>
            <a:r>
              <a:rPr lang="en-US" baseline="0" dirty="0" smtClean="0"/>
              <a:t>, then </a:t>
            </a:r>
            <a:r>
              <a:rPr lang="en-US" b="1" baseline="0" dirty="0" smtClean="0"/>
              <a:t>draw an arrow to the feedback type you want your practice to reflect</a:t>
            </a:r>
            <a:r>
              <a:rPr lang="en-US" baseline="0" dirty="0" smtClean="0"/>
              <a:t>. </a:t>
            </a:r>
            <a:r>
              <a:rPr lang="en-US" b="1" baseline="0" dirty="0" smtClean="0"/>
              <a:t>Think about how you will get there. </a:t>
            </a:r>
          </a:p>
          <a:p>
            <a:r>
              <a:rPr lang="en-US" baseline="0" dirty="0" smtClean="0"/>
              <a:t>5. Remind the participants they often cross-over  between Descriptive and Effective Descriptive Feedback. If this discussion happens, support the discourse and remind the participants the importance of moving forward with not only Motivational and Evaluative Feedback, but the emphasis of moving learning forward with Descriptive and Effective Descriptive Feedback. </a:t>
            </a:r>
          </a:p>
          <a:p>
            <a:r>
              <a:rPr lang="en-US" baseline="0" dirty="0" smtClean="0"/>
              <a:t>6. Now, reflectively write in your </a:t>
            </a:r>
            <a:r>
              <a:rPr lang="en-US" b="1" baseline="0" dirty="0" smtClean="0"/>
              <a:t>Graphic Organizer for Note Taking</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77A74269-4D84-4CF0-B65F-7659BAEBF7A0}" type="slidenum">
              <a:rPr lang="en-US" smtClean="0"/>
              <a:t>9</a:t>
            </a:fld>
            <a:endParaRPr lang="en-US" dirty="0"/>
          </a:p>
        </p:txBody>
      </p:sp>
    </p:spTree>
    <p:extLst>
      <p:ext uri="{BB962C8B-B14F-4D97-AF65-F5344CB8AC3E}">
        <p14:creationId xmlns:p14="http://schemas.microsoft.com/office/powerpoint/2010/main" val="379021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337848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33017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27769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213459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583479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52528-CD4D-4B37-9A8E-E98B59E35F4B}" type="slidenum">
              <a:rPr lang="en-US" smtClean="0"/>
              <a:t>‹#›</a:t>
            </a:fld>
            <a:endParaRPr lang="en-US" dirty="0"/>
          </a:p>
        </p:txBody>
      </p:sp>
      <p:grpSp>
        <p:nvGrpSpPr>
          <p:cNvPr id="8" name="Group 7"/>
          <p:cNvGrpSpPr/>
          <p:nvPr userDrawn="1"/>
        </p:nvGrpSpPr>
        <p:grpSpPr>
          <a:xfrm>
            <a:off x="0" y="-9525"/>
            <a:ext cx="9048750" cy="557213"/>
            <a:chOff x="0" y="-9525"/>
            <a:chExt cx="9048750" cy="557213"/>
          </a:xfrm>
        </p:grpSpPr>
        <p:sp>
          <p:nvSpPr>
            <p:cNvPr id="9" name="Rectangle 23"/>
            <p:cNvSpPr>
              <a:spLocks noChangeArrowheads="1"/>
            </p:cNvSpPr>
            <p:nvPr/>
          </p:nvSpPr>
          <p:spPr bwMode="auto">
            <a:xfrm>
              <a:off x="0" y="-9525"/>
              <a:ext cx="6670675" cy="533400"/>
            </a:xfrm>
            <a:prstGeom prst="rect">
              <a:avLst/>
            </a:prstGeom>
            <a:solidFill>
              <a:srgbClr val="003366"/>
            </a:solidFill>
            <a:ln w="9525">
              <a:solidFill>
                <a:srgbClr val="003366"/>
              </a:solidFill>
              <a:miter lim="800000"/>
              <a:headEnd/>
              <a:tailEnd/>
            </a:ln>
          </p:spPr>
          <p:txBody>
            <a:bodyPr wrap="none" anchor="ctr"/>
            <a:lstStyle/>
            <a:p>
              <a:pPr algn="ctr">
                <a:defRPr/>
              </a:pPr>
              <a:endParaRPr lang="en-US" dirty="0"/>
            </a:p>
          </p:txBody>
        </p:sp>
        <p:sp>
          <p:nvSpPr>
            <p:cNvPr id="10" name="Text Box 52"/>
            <p:cNvSpPr txBox="1">
              <a:spLocks noChangeArrowheads="1"/>
            </p:cNvSpPr>
            <p:nvPr/>
          </p:nvSpPr>
          <p:spPr bwMode="auto">
            <a:xfrm>
              <a:off x="266700" y="1588"/>
              <a:ext cx="4314825" cy="461962"/>
            </a:xfrm>
            <a:prstGeom prst="rect">
              <a:avLst/>
            </a:prstGeom>
            <a:noFill/>
            <a:ln>
              <a:noFill/>
            </a:ln>
            <a:extLst/>
          </p:spPr>
          <p:txBody>
            <a:bodyPr wrap="none">
              <a:spAutoFit/>
            </a:bodyPr>
            <a:lstStyle>
              <a:lvl1pPr eaLnBrk="0" hangingPunct="0">
                <a:defRPr sz="1000">
                  <a:solidFill>
                    <a:schemeClr val="tx1"/>
                  </a:solidFill>
                  <a:latin typeface="Times New Roman" pitchFamily="18" charset="0"/>
                  <a:cs typeface="Arial" pitchFamily="34" charset="0"/>
                </a:defRPr>
              </a:lvl1pPr>
              <a:lvl2pPr marL="742950" indent="-285750" eaLnBrk="0" hangingPunct="0">
                <a:defRPr sz="1000">
                  <a:solidFill>
                    <a:schemeClr val="tx1"/>
                  </a:solidFill>
                  <a:latin typeface="Times New Roman" pitchFamily="18" charset="0"/>
                  <a:cs typeface="Arial" pitchFamily="34" charset="0"/>
                </a:defRPr>
              </a:lvl2pPr>
              <a:lvl3pPr marL="1143000" indent="-228600" eaLnBrk="0" hangingPunct="0">
                <a:defRPr sz="1000">
                  <a:solidFill>
                    <a:schemeClr val="tx1"/>
                  </a:solidFill>
                  <a:latin typeface="Times New Roman" pitchFamily="18" charset="0"/>
                  <a:cs typeface="Arial" pitchFamily="34" charset="0"/>
                </a:defRPr>
              </a:lvl3pPr>
              <a:lvl4pPr marL="1600200" indent="-228600" eaLnBrk="0" hangingPunct="0">
                <a:defRPr sz="1000">
                  <a:solidFill>
                    <a:schemeClr val="tx1"/>
                  </a:solidFill>
                  <a:latin typeface="Times New Roman" pitchFamily="18" charset="0"/>
                  <a:cs typeface="Arial" pitchFamily="34" charset="0"/>
                </a:defRPr>
              </a:lvl4pPr>
              <a:lvl5pPr marL="2057400" indent="-228600" eaLnBrk="0" hangingPunct="0">
                <a:defRPr sz="10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Arial" pitchFamily="34" charset="0"/>
                </a:defRPr>
              </a:lvl9pPr>
            </a:lstStyle>
            <a:p>
              <a:pPr eaLnBrk="1" hangingPunct="1">
                <a:defRPr/>
              </a:pPr>
              <a:r>
                <a:rPr lang="en-US" sz="2400" b="1" dirty="0" smtClean="0">
                  <a:solidFill>
                    <a:schemeClr val="bg1"/>
                  </a:solidFill>
                  <a:latin typeface="Arial" pitchFamily="34" charset="0"/>
                </a:rPr>
                <a:t>Classroom Diagnostic Tools</a:t>
              </a:r>
            </a:p>
          </p:txBody>
        </p:sp>
        <p:pic>
          <p:nvPicPr>
            <p:cNvPr id="11" name="Object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325" y="0"/>
              <a:ext cx="21304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6522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317443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110009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287484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245488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7C01B-5AD5-4EF3-AB99-B8A9B4480E26}" type="datetimeFigureOut">
              <a:rPr lang="en-US" smtClean="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252528-CD4D-4B37-9A8E-E98B59E35F4B}" type="slidenum">
              <a:rPr lang="en-US" smtClean="0"/>
              <a:t>‹#›</a:t>
            </a:fld>
            <a:endParaRPr lang="en-US" dirty="0"/>
          </a:p>
        </p:txBody>
      </p:sp>
    </p:spTree>
    <p:extLst>
      <p:ext uri="{BB962C8B-B14F-4D97-AF65-F5344CB8AC3E}">
        <p14:creationId xmlns:p14="http://schemas.microsoft.com/office/powerpoint/2010/main" val="140904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7C01B-5AD5-4EF3-AB99-B8A9B4480E26}" type="datetimeFigureOut">
              <a:rPr lang="en-US" smtClean="0"/>
              <a:t>1/21/2014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52528-CD4D-4B37-9A8E-E98B59E35F4B}" type="slidenum">
              <a:rPr lang="en-US" smtClean="0"/>
              <a:t>‹#›</a:t>
            </a:fld>
            <a:endParaRPr lang="en-US" dirty="0"/>
          </a:p>
        </p:txBody>
      </p:sp>
      <p:grpSp>
        <p:nvGrpSpPr>
          <p:cNvPr id="7" name="Group 6"/>
          <p:cNvGrpSpPr/>
          <p:nvPr/>
        </p:nvGrpSpPr>
        <p:grpSpPr>
          <a:xfrm>
            <a:off x="0" y="-9525"/>
            <a:ext cx="9048750" cy="557213"/>
            <a:chOff x="0" y="-9525"/>
            <a:chExt cx="9048750" cy="557213"/>
          </a:xfrm>
        </p:grpSpPr>
        <p:sp>
          <p:nvSpPr>
            <p:cNvPr id="8" name="Rectangle 23"/>
            <p:cNvSpPr>
              <a:spLocks noChangeArrowheads="1"/>
            </p:cNvSpPr>
            <p:nvPr/>
          </p:nvSpPr>
          <p:spPr bwMode="auto">
            <a:xfrm>
              <a:off x="0" y="-9525"/>
              <a:ext cx="6670675" cy="533400"/>
            </a:xfrm>
            <a:prstGeom prst="rect">
              <a:avLst/>
            </a:prstGeom>
            <a:solidFill>
              <a:srgbClr val="003366"/>
            </a:solidFill>
            <a:ln w="9525">
              <a:solidFill>
                <a:srgbClr val="003366"/>
              </a:solidFill>
              <a:miter lim="800000"/>
              <a:headEnd/>
              <a:tailEnd/>
            </a:ln>
          </p:spPr>
          <p:txBody>
            <a:bodyPr wrap="none" anchor="ctr"/>
            <a:lstStyle/>
            <a:p>
              <a:pPr algn="ctr">
                <a:defRPr/>
              </a:pPr>
              <a:endParaRPr lang="en-US" dirty="0"/>
            </a:p>
          </p:txBody>
        </p:sp>
        <p:sp>
          <p:nvSpPr>
            <p:cNvPr id="9" name="Text Box 52"/>
            <p:cNvSpPr txBox="1">
              <a:spLocks noChangeArrowheads="1"/>
            </p:cNvSpPr>
            <p:nvPr/>
          </p:nvSpPr>
          <p:spPr bwMode="auto">
            <a:xfrm>
              <a:off x="266700" y="1588"/>
              <a:ext cx="4314825" cy="461962"/>
            </a:xfrm>
            <a:prstGeom prst="rect">
              <a:avLst/>
            </a:prstGeom>
            <a:noFill/>
            <a:ln>
              <a:noFill/>
            </a:ln>
            <a:extLst/>
          </p:spPr>
          <p:txBody>
            <a:bodyPr wrap="none">
              <a:spAutoFit/>
            </a:bodyPr>
            <a:lstStyle>
              <a:lvl1pPr eaLnBrk="0" hangingPunct="0">
                <a:defRPr sz="1000">
                  <a:solidFill>
                    <a:schemeClr val="tx1"/>
                  </a:solidFill>
                  <a:latin typeface="Times New Roman" pitchFamily="18" charset="0"/>
                  <a:cs typeface="Arial" pitchFamily="34" charset="0"/>
                </a:defRPr>
              </a:lvl1pPr>
              <a:lvl2pPr marL="742950" indent="-285750" eaLnBrk="0" hangingPunct="0">
                <a:defRPr sz="1000">
                  <a:solidFill>
                    <a:schemeClr val="tx1"/>
                  </a:solidFill>
                  <a:latin typeface="Times New Roman" pitchFamily="18" charset="0"/>
                  <a:cs typeface="Arial" pitchFamily="34" charset="0"/>
                </a:defRPr>
              </a:lvl2pPr>
              <a:lvl3pPr marL="1143000" indent="-228600" eaLnBrk="0" hangingPunct="0">
                <a:defRPr sz="1000">
                  <a:solidFill>
                    <a:schemeClr val="tx1"/>
                  </a:solidFill>
                  <a:latin typeface="Times New Roman" pitchFamily="18" charset="0"/>
                  <a:cs typeface="Arial" pitchFamily="34" charset="0"/>
                </a:defRPr>
              </a:lvl3pPr>
              <a:lvl4pPr marL="1600200" indent="-228600" eaLnBrk="0" hangingPunct="0">
                <a:defRPr sz="1000">
                  <a:solidFill>
                    <a:schemeClr val="tx1"/>
                  </a:solidFill>
                  <a:latin typeface="Times New Roman" pitchFamily="18" charset="0"/>
                  <a:cs typeface="Arial" pitchFamily="34" charset="0"/>
                </a:defRPr>
              </a:lvl4pPr>
              <a:lvl5pPr marL="2057400" indent="-228600" eaLnBrk="0" hangingPunct="0">
                <a:defRPr sz="10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Arial" pitchFamily="34" charset="0"/>
                </a:defRPr>
              </a:lvl9pPr>
            </a:lstStyle>
            <a:p>
              <a:pPr eaLnBrk="1" hangingPunct="1">
                <a:defRPr/>
              </a:pPr>
              <a:r>
                <a:rPr lang="en-US" sz="2400" b="1" dirty="0" smtClean="0">
                  <a:solidFill>
                    <a:schemeClr val="bg1"/>
                  </a:solidFill>
                  <a:latin typeface="Arial" pitchFamily="34" charset="0"/>
                </a:rPr>
                <a:t>Classroom Diagnostic Tools</a:t>
              </a:r>
            </a:p>
          </p:txBody>
        </p:sp>
        <p:pic>
          <p:nvPicPr>
            <p:cNvPr id="10" name="Object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18325" y="0"/>
              <a:ext cx="21304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904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819146" y="2667003"/>
            <a:ext cx="7332665" cy="2819396"/>
          </a:xfrm>
          <a:prstGeom prst="rect">
            <a:avLst/>
          </a:prstGeom>
          <a:noFill/>
          <a:ln w="9528">
            <a:solidFill>
              <a:srgbClr val="FF0000"/>
            </a:solidFill>
            <a:prstDash val="solid"/>
            <a:miter/>
          </a:ln>
        </p:spPr>
        <p:txBody>
          <a:bodyPr vert="horz" wrap="square" lIns="91440" tIns="45720" rIns="91440" bIns="45720" anchor="t" anchorCtr="1" compatLnSpc="1"/>
          <a:lstStyle/>
          <a:p>
            <a:pPr marL="0" marR="0" lvl="0" indent="0" algn="ctr" defTabSz="914400" rtl="0" fontAlgn="auto" hangingPunct="1">
              <a:lnSpc>
                <a:spcPct val="100000"/>
              </a:lnSpc>
              <a:spcBef>
                <a:spcPts val="800"/>
              </a:spcBef>
              <a:spcAft>
                <a:spcPts val="0"/>
              </a:spcAft>
              <a:buNone/>
              <a:tabLst>
                <a:tab pos="2684458" algn="l"/>
              </a:tabLst>
              <a:defRPr sz="1800" b="0" i="0" u="none" strike="noStrike" kern="0" cap="none" spc="0" baseline="0">
                <a:solidFill>
                  <a:srgbClr val="000000"/>
                </a:solidFill>
                <a:uFillTx/>
              </a:defRPr>
            </a:pPr>
            <a:r>
              <a:rPr lang="en-US" sz="3200" b="1" i="0" u="none" strike="noStrike" kern="1200" cap="none" spc="0" baseline="0" dirty="0">
                <a:solidFill>
                  <a:srgbClr val="000000"/>
                </a:solidFill>
                <a:uFillTx/>
                <a:latin typeface="Verdana" pitchFamily="34"/>
                <a:ea typeface="Verdana" pitchFamily="34"/>
                <a:cs typeface="Verdana" pitchFamily="34"/>
              </a:rPr>
              <a:t>Module </a:t>
            </a:r>
            <a:r>
              <a:rPr lang="en-US" sz="3200" b="1" dirty="0" smtClean="0">
                <a:solidFill>
                  <a:srgbClr val="000000"/>
                </a:solidFill>
                <a:latin typeface="Verdana" pitchFamily="34"/>
                <a:ea typeface="Verdana" pitchFamily="34"/>
                <a:cs typeface="Verdana" pitchFamily="34"/>
              </a:rPr>
              <a:t>Four</a:t>
            </a:r>
            <a:r>
              <a:rPr lang="en-US" sz="3200" b="1" i="0" u="none" strike="noStrike" kern="1200" cap="none" spc="0" baseline="0" dirty="0" smtClean="0">
                <a:solidFill>
                  <a:srgbClr val="000000"/>
                </a:solidFill>
                <a:uFillTx/>
                <a:latin typeface="Verdana" pitchFamily="34"/>
                <a:ea typeface="Verdana" pitchFamily="34"/>
                <a:cs typeface="Verdana" pitchFamily="34"/>
              </a:rPr>
              <a:t>:</a:t>
            </a:r>
            <a:endParaRPr lang="en-US" sz="3200" b="1" i="0" u="none" strike="noStrike" kern="1200" cap="none" spc="0" baseline="0" dirty="0">
              <a:solidFill>
                <a:srgbClr val="00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800"/>
              </a:spcBef>
              <a:spcAft>
                <a:spcPts val="0"/>
              </a:spcAft>
              <a:buNone/>
              <a:tabLst>
                <a:tab pos="2684458" algn="l"/>
              </a:tabLst>
              <a:defRPr sz="1800" b="0" i="0" u="none" strike="noStrike" kern="0" cap="none" spc="0" baseline="0">
                <a:solidFill>
                  <a:srgbClr val="000000"/>
                </a:solidFill>
                <a:uFillTx/>
              </a:defRPr>
            </a:pPr>
            <a:r>
              <a:rPr lang="en-US" sz="2400" b="1" i="1" u="none" strike="noStrike" kern="0" cap="none" spc="0" baseline="0" dirty="0" smtClean="0">
                <a:solidFill>
                  <a:srgbClr val="FF0000"/>
                </a:solidFill>
                <a:uFillTx/>
                <a:latin typeface="Verdana" pitchFamily="34"/>
                <a:ea typeface="Verdana" pitchFamily="34"/>
                <a:cs typeface="Verdana" pitchFamily="34"/>
              </a:rPr>
              <a:t>Reflect, Monitor,</a:t>
            </a:r>
            <a:r>
              <a:rPr lang="en-US" sz="2400" b="1" i="1" u="none" strike="noStrike" kern="0" cap="none" spc="0" dirty="0" smtClean="0">
                <a:solidFill>
                  <a:srgbClr val="FF0000"/>
                </a:solidFill>
                <a:uFillTx/>
                <a:latin typeface="Verdana" pitchFamily="34"/>
                <a:ea typeface="Verdana" pitchFamily="34"/>
                <a:cs typeface="Verdana" pitchFamily="34"/>
              </a:rPr>
              <a:t> and Share: </a:t>
            </a:r>
            <a:r>
              <a:rPr lang="en-US" sz="2400" b="1" i="1" u="none" strike="noStrike" kern="0" cap="none" spc="0" baseline="0" dirty="0" smtClean="0">
                <a:solidFill>
                  <a:srgbClr val="FF0000"/>
                </a:solidFill>
                <a:uFillTx/>
                <a:latin typeface="Verdana" pitchFamily="34"/>
                <a:ea typeface="Verdana" pitchFamily="34"/>
                <a:cs typeface="Verdana" pitchFamily="34"/>
              </a:rPr>
              <a:t>Maximizing Student Learning through </a:t>
            </a:r>
          </a:p>
          <a:p>
            <a:pPr marL="0" marR="0" lvl="0" indent="0" algn="ctr" defTabSz="914400" rtl="0" fontAlgn="auto" hangingPunct="1">
              <a:lnSpc>
                <a:spcPct val="100000"/>
              </a:lnSpc>
              <a:spcBef>
                <a:spcPts val="800"/>
              </a:spcBef>
              <a:spcAft>
                <a:spcPts val="0"/>
              </a:spcAft>
              <a:buNone/>
              <a:tabLst>
                <a:tab pos="2684458" algn="l"/>
              </a:tabLst>
              <a:defRPr sz="1800" b="0" i="0" u="none" strike="noStrike" kern="0" cap="none" spc="0" baseline="0">
                <a:solidFill>
                  <a:srgbClr val="000000"/>
                </a:solidFill>
                <a:uFillTx/>
              </a:defRPr>
            </a:pPr>
            <a:r>
              <a:rPr lang="en-US" sz="2400" b="1" i="1" u="none" strike="noStrike" kern="0" cap="none" spc="0" baseline="0" dirty="0" smtClean="0">
                <a:solidFill>
                  <a:srgbClr val="FF0000"/>
                </a:solidFill>
                <a:uFillTx/>
                <a:latin typeface="Verdana" pitchFamily="34"/>
                <a:ea typeface="Verdana" pitchFamily="34"/>
                <a:cs typeface="Verdana" pitchFamily="34"/>
              </a:rPr>
              <a:t>One to One Conferencing </a:t>
            </a:r>
          </a:p>
          <a:p>
            <a:pPr marL="0" marR="0" lvl="0" indent="0" algn="ctr" defTabSz="914400" rtl="0" fontAlgn="auto" hangingPunct="1">
              <a:lnSpc>
                <a:spcPct val="100000"/>
              </a:lnSpc>
              <a:spcBef>
                <a:spcPts val="800"/>
              </a:spcBef>
              <a:spcAft>
                <a:spcPts val="0"/>
              </a:spcAft>
              <a:buNone/>
              <a:tabLst>
                <a:tab pos="2684458" algn="l"/>
              </a:tabLst>
              <a:defRPr sz="1800" b="0" i="0" u="none" strike="noStrike" kern="0" cap="none" spc="0" baseline="0">
                <a:solidFill>
                  <a:srgbClr val="000000"/>
                </a:solidFill>
                <a:uFillTx/>
              </a:defRPr>
            </a:pPr>
            <a:r>
              <a:rPr lang="en-US" sz="2400" b="1" i="0" u="none" strike="noStrike" kern="0" cap="none" spc="0" baseline="0" dirty="0" smtClean="0">
                <a:solidFill>
                  <a:srgbClr val="1F497D"/>
                </a:solidFill>
                <a:uFillTx/>
                <a:latin typeface="Verdana" pitchFamily="34"/>
                <a:ea typeface="Verdana" pitchFamily="34"/>
                <a:cs typeface="Verdana" pitchFamily="34"/>
              </a:rPr>
              <a:t>Created </a:t>
            </a:r>
            <a:r>
              <a:rPr lang="en-US" sz="2400" b="1" i="0" u="none" strike="noStrike" kern="0" cap="none" spc="0" baseline="0" dirty="0">
                <a:solidFill>
                  <a:srgbClr val="1F497D"/>
                </a:solidFill>
                <a:uFillTx/>
                <a:latin typeface="Verdana" pitchFamily="34"/>
                <a:ea typeface="Verdana" pitchFamily="34"/>
                <a:cs typeface="Verdana" pitchFamily="34"/>
              </a:rPr>
              <a:t>By The Classroom Diagnostic Tools Core Team</a:t>
            </a:r>
          </a:p>
          <a:p>
            <a:pPr marL="0" marR="0" lvl="0" indent="0" algn="ctr" defTabSz="914400" rtl="0" fontAlgn="auto" hangingPunct="1">
              <a:lnSpc>
                <a:spcPct val="100000"/>
              </a:lnSpc>
              <a:spcBef>
                <a:spcPts val="800"/>
              </a:spcBef>
              <a:spcAft>
                <a:spcPts val="0"/>
              </a:spcAft>
              <a:buNone/>
              <a:tabLst>
                <a:tab pos="2684458" algn="l"/>
              </a:tabLst>
              <a:defRPr sz="1800" b="0" i="0" u="none" strike="noStrike" kern="0" cap="none" spc="0" baseline="0">
                <a:solidFill>
                  <a:srgbClr val="000000"/>
                </a:solidFill>
                <a:uFillTx/>
              </a:defRPr>
            </a:pPr>
            <a:endParaRPr lang="en-US" sz="3200" b="1" i="0" u="none" strike="noStrike" kern="1200" cap="none" spc="0" baseline="0" dirty="0">
              <a:solidFill>
                <a:srgbClr val="FF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800"/>
              </a:spcBef>
              <a:spcAft>
                <a:spcPts val="0"/>
              </a:spcAft>
              <a:buNone/>
              <a:tabLst>
                <a:tab pos="2684458" algn="l"/>
              </a:tabLst>
              <a:defRPr sz="1800" b="0" i="0" u="none" strike="noStrike" kern="0" cap="none" spc="0" baseline="0">
                <a:solidFill>
                  <a:srgbClr val="000000"/>
                </a:solidFill>
                <a:uFillTx/>
              </a:defRPr>
            </a:pPr>
            <a:r>
              <a:rPr lang="en-US" sz="1800" b="1" i="0" u="none" strike="noStrike" kern="1200" cap="none" spc="0" baseline="0" dirty="0" smtClean="0">
                <a:solidFill>
                  <a:srgbClr val="1F497D"/>
                </a:solidFill>
                <a:uFillTx/>
                <a:latin typeface="Verdana" pitchFamily="34"/>
                <a:ea typeface="Verdana" pitchFamily="34"/>
                <a:cs typeface="Verdana" pitchFamily="34"/>
              </a:rPr>
              <a:t>2013–2014</a:t>
            </a:r>
            <a:r>
              <a:rPr lang="en-US" sz="3200" b="1" i="0" u="none" strike="noStrike" kern="1200" cap="none" spc="0" baseline="0" dirty="0" smtClean="0">
                <a:solidFill>
                  <a:srgbClr val="FF0000"/>
                </a:solidFill>
                <a:uFillTx/>
                <a:latin typeface="Verdana" pitchFamily="34"/>
                <a:ea typeface="Verdana" pitchFamily="34"/>
                <a:cs typeface="Verdana" pitchFamily="34"/>
              </a:rPr>
              <a:t>   </a:t>
            </a:r>
            <a:r>
              <a:rPr lang="en-US" sz="3200" b="1" i="1" u="none" strike="noStrike" kern="1200" cap="none" spc="0" baseline="0" dirty="0">
                <a:solidFill>
                  <a:srgbClr val="FF0000"/>
                </a:solidFill>
                <a:uFillTx/>
                <a:latin typeface="Verdana" pitchFamily="34"/>
                <a:ea typeface="Verdana" pitchFamily="34"/>
                <a:cs typeface="Verdana" pitchFamily="34"/>
              </a:rPr>
              <a:t/>
            </a:r>
            <a:br>
              <a:rPr lang="en-US" sz="3200" b="1" i="1" u="none" strike="noStrike" kern="1200" cap="none" spc="0" baseline="0" dirty="0">
                <a:solidFill>
                  <a:srgbClr val="FF0000"/>
                </a:solidFill>
                <a:uFillTx/>
                <a:latin typeface="Verdana" pitchFamily="34"/>
                <a:ea typeface="Verdana" pitchFamily="34"/>
                <a:cs typeface="Verdana" pitchFamily="34"/>
              </a:rPr>
            </a:br>
            <a:endParaRPr lang="en-US" sz="3200" b="1" i="0" u="none" strike="noStrike" kern="1200" cap="none" spc="0" baseline="0" dirty="0">
              <a:solidFill>
                <a:srgbClr val="FF0000"/>
              </a:solidFill>
              <a:uFillTx/>
              <a:latin typeface="Verdana" pitchFamily="34"/>
              <a:ea typeface="Verdana" pitchFamily="34"/>
              <a:cs typeface="Verdana" pitchFamily="34"/>
            </a:endParaRPr>
          </a:p>
        </p:txBody>
      </p:sp>
      <p:sp>
        <p:nvSpPr>
          <p:cNvPr id="3" name="Text Box 5"/>
          <p:cNvSpPr txBox="1"/>
          <p:nvPr/>
        </p:nvSpPr>
        <p:spPr>
          <a:xfrm>
            <a:off x="209214" y="5943600"/>
            <a:ext cx="2365379" cy="64611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214A82"/>
                </a:solidFill>
                <a:uFillTx/>
                <a:latin typeface="Verdana" pitchFamily="34"/>
                <a:ea typeface="Verdana" pitchFamily="34"/>
                <a:cs typeface="Verdana" pitchFamily="34"/>
              </a:rPr>
              <a:t>Tom Corbett, Governor</a:t>
            </a:r>
          </a:p>
        </p:txBody>
      </p:sp>
      <p:sp>
        <p:nvSpPr>
          <p:cNvPr id="4" name="Text Box 7"/>
          <p:cNvSpPr txBox="1"/>
          <p:nvPr/>
        </p:nvSpPr>
        <p:spPr>
          <a:xfrm>
            <a:off x="4835712" y="6096000"/>
            <a:ext cx="4295778" cy="646115"/>
          </a:xfrm>
          <a:prstGeom prst="rect">
            <a:avLst/>
          </a:prstGeom>
          <a:noFill/>
          <a:ln>
            <a:noFill/>
          </a:ln>
        </p:spPr>
        <p:txBody>
          <a:bodyPr vert="horz" wrap="square" lIns="91440" tIns="45720" rIns="91440" bIns="45720" anchor="t" anchorCtr="0" compatLnSpc="1">
            <a:spAutoFit/>
          </a:bodyPr>
          <a:lstStyle/>
          <a:p>
            <a:pPr lvl="0" algn="r">
              <a:spcBef>
                <a:spcPts val="1100"/>
              </a:spcBef>
              <a:defRPr sz="1800" b="0" i="0" u="none" strike="noStrike" kern="0" cap="none" spc="0" baseline="0">
                <a:solidFill>
                  <a:srgbClr val="000000"/>
                </a:solidFill>
                <a:uFillTx/>
              </a:defRPr>
            </a:pPr>
            <a:r>
              <a:rPr lang="en-US" b="1" dirty="0">
                <a:solidFill>
                  <a:srgbClr val="214A82"/>
                </a:solidFill>
                <a:latin typeface="Verdana" pitchFamily="34"/>
                <a:ea typeface="Verdana" pitchFamily="34"/>
                <a:cs typeface="Verdana" pitchFamily="34"/>
              </a:rPr>
              <a:t>Carolyn Dumaresq</a:t>
            </a:r>
            <a:r>
              <a:rPr lang="en-US" b="1" dirty="0" smtClean="0">
                <a:solidFill>
                  <a:srgbClr val="214A82"/>
                </a:solidFill>
                <a:latin typeface="Verdana" pitchFamily="34"/>
                <a:ea typeface="Verdana" pitchFamily="34"/>
                <a:cs typeface="Verdana" pitchFamily="34"/>
              </a:rPr>
              <a:t>, Ed. D           </a:t>
            </a:r>
            <a:r>
              <a:rPr lang="en-US" b="1" dirty="0">
                <a:solidFill>
                  <a:srgbClr val="214A82"/>
                </a:solidFill>
                <a:latin typeface="Verdana" pitchFamily="34"/>
                <a:ea typeface="Verdana" pitchFamily="34"/>
                <a:cs typeface="Verdana" pitchFamily="34"/>
              </a:rPr>
              <a:t/>
            </a:r>
            <a:br>
              <a:rPr lang="en-US" b="1" dirty="0">
                <a:solidFill>
                  <a:srgbClr val="214A82"/>
                </a:solidFill>
                <a:latin typeface="Verdana" pitchFamily="34"/>
                <a:ea typeface="Verdana" pitchFamily="34"/>
                <a:cs typeface="Verdana" pitchFamily="34"/>
              </a:rPr>
            </a:br>
            <a:r>
              <a:rPr lang="en-US" b="1" dirty="0">
                <a:solidFill>
                  <a:srgbClr val="214A82"/>
                </a:solidFill>
                <a:latin typeface="Verdana" pitchFamily="34"/>
                <a:ea typeface="Verdana" pitchFamily="34"/>
                <a:cs typeface="Verdana" pitchFamily="34"/>
              </a:rPr>
              <a:t>Acting Secretary of Education</a:t>
            </a:r>
          </a:p>
        </p:txBody>
      </p:sp>
      <p:pic>
        <p:nvPicPr>
          <p:cNvPr id="5" name="Picture 1"/>
          <p:cNvPicPr>
            <a:picLocks noChangeAspect="1"/>
          </p:cNvPicPr>
          <p:nvPr/>
        </p:nvPicPr>
        <p:blipFill>
          <a:blip r:embed="rId3"/>
          <a:srcRect/>
          <a:stretch>
            <a:fillRect/>
          </a:stretch>
        </p:blipFill>
        <p:spPr>
          <a:xfrm>
            <a:off x="987423" y="736604"/>
            <a:ext cx="6965954" cy="1762121"/>
          </a:xfrm>
          <a:prstGeom prst="rect">
            <a:avLst/>
          </a:prstGeom>
          <a:noFill/>
          <a:ln w="38103">
            <a:solidFill>
              <a:srgbClr val="FF0000"/>
            </a:solidFill>
            <a:prstDash val="solid"/>
            <a:miter/>
          </a:ln>
        </p:spPr>
      </p:pic>
    </p:spTree>
    <p:extLst>
      <p:ext uri="{BB962C8B-B14F-4D97-AF65-F5344CB8AC3E}">
        <p14:creationId xmlns:p14="http://schemas.microsoft.com/office/powerpoint/2010/main" val="1635304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24600" cy="533399"/>
          </a:xfrm>
          <a:solidFill>
            <a:schemeClr val="bg1"/>
          </a:solidFill>
          <a:ln w="38100">
            <a:solidFill>
              <a:srgbClr val="FF0000"/>
            </a:solidFill>
          </a:ln>
        </p:spPr>
        <p:txBody>
          <a:bodyPr>
            <a:normAutofit fontScale="90000"/>
          </a:bodyPr>
          <a:lstStyle/>
          <a:p>
            <a:pPr algn="ctr"/>
            <a:r>
              <a:rPr lang="en-US" sz="3200" b="1" dirty="0" smtClean="0">
                <a:solidFill>
                  <a:schemeClr val="tx2"/>
                </a:solidFill>
                <a:latin typeface="Verdana" pitchFamily="34" charset="0"/>
                <a:ea typeface="Verdana" pitchFamily="34" charset="0"/>
                <a:cs typeface="Verdana" pitchFamily="34" charset="0"/>
              </a:rPr>
              <a:t>Four Types of Feedback</a:t>
            </a:r>
            <a:endParaRPr lang="en-US" sz="3200" b="1" dirty="0">
              <a:solidFill>
                <a:schemeClr val="tx2"/>
              </a:solidFill>
              <a:latin typeface="Verdana" pitchFamily="34" charset="0"/>
              <a:ea typeface="Verdana" pitchFamily="34" charset="0"/>
              <a:cs typeface="Verdan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6834628"/>
              </p:ext>
            </p:extLst>
          </p:nvPr>
        </p:nvGraphicFramePr>
        <p:xfrm>
          <a:off x="304800" y="1295400"/>
          <a:ext cx="8382000" cy="5425440"/>
        </p:xfrm>
        <a:graphic>
          <a:graphicData uri="http://schemas.openxmlformats.org/drawingml/2006/table">
            <a:tbl>
              <a:tblPr firstRow="1" bandRow="1">
                <a:tableStyleId>{2D5ABB26-0587-4C30-8999-92F81FD0307C}</a:tableStyleId>
              </a:tblPr>
              <a:tblGrid>
                <a:gridCol w="2095500"/>
                <a:gridCol w="2095500"/>
                <a:gridCol w="2095500"/>
                <a:gridCol w="2095500"/>
              </a:tblGrid>
              <a:tr h="557645">
                <a:tc>
                  <a:txBody>
                    <a:bodyPr/>
                    <a:lstStyle/>
                    <a:p>
                      <a:pPr algn="ctr"/>
                      <a:r>
                        <a:rPr lang="en-US" b="1" dirty="0" smtClean="0">
                          <a:latin typeface="Verdana" pitchFamily="34" charset="0"/>
                          <a:ea typeface="Verdana" pitchFamily="34" charset="0"/>
                          <a:cs typeface="Verdana" pitchFamily="34" charset="0"/>
                        </a:rPr>
                        <a:t>Motivational</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Verdana" pitchFamily="34" charset="0"/>
                          <a:ea typeface="Verdana" pitchFamily="34" charset="0"/>
                          <a:cs typeface="Verdana" pitchFamily="34" charset="0"/>
                        </a:rPr>
                        <a:t>Evaluative</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Verdana" pitchFamily="34" charset="0"/>
                          <a:ea typeface="Verdana" pitchFamily="34" charset="0"/>
                          <a:cs typeface="Verdana" pitchFamily="34" charset="0"/>
                        </a:rPr>
                        <a:t>Descriptive</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Verdana" pitchFamily="34" charset="0"/>
                          <a:ea typeface="Verdana" pitchFamily="34" charset="0"/>
                          <a:cs typeface="Verdana" pitchFamily="34" charset="0"/>
                        </a:rPr>
                        <a:t>Effective Descriptive</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0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Verdana" pitchFamily="34" charset="0"/>
                          <a:ea typeface="Verdana" pitchFamily="34" charset="0"/>
                          <a:cs typeface="Verdana" pitchFamily="34" charset="0"/>
                        </a:rPr>
                        <a:t>What does  this type of Feedback provide?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Goal is to make the learner feel good.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Intended</a:t>
                      </a:r>
                      <a:r>
                        <a:rPr lang="en-US" sz="1100" baseline="0" dirty="0" smtClean="0">
                          <a:latin typeface="Verdana" pitchFamily="34" charset="0"/>
                          <a:ea typeface="Verdana" pitchFamily="34" charset="0"/>
                          <a:cs typeface="Verdana" pitchFamily="34" charset="0"/>
                        </a:rPr>
                        <a:t> to encourage and support the learner.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aseline="0" dirty="0" smtClean="0">
                          <a:latin typeface="Verdana" pitchFamily="34" charset="0"/>
                          <a:ea typeface="Verdana" pitchFamily="34" charset="0"/>
                          <a:cs typeface="Verdana"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Offers no guidance</a:t>
                      </a:r>
                      <a:r>
                        <a:rPr lang="en-US" sz="1100" baseline="0" dirty="0" smtClean="0">
                          <a:latin typeface="Verdana" pitchFamily="34" charset="0"/>
                          <a:ea typeface="Verdana" pitchFamily="34" charset="0"/>
                          <a:cs typeface="Verdana" pitchFamily="34" charset="0"/>
                        </a:rPr>
                        <a:t> on how to improve the learner’s reasoning.</a:t>
                      </a: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dirty="0" smtClean="0">
                        <a:latin typeface="Verdana" pitchFamily="34" charset="0"/>
                        <a:ea typeface="Verdana" pitchFamily="34" charset="0"/>
                        <a:cs typeface="Verdana" pitchFamily="34" charset="0"/>
                      </a:endParaRPr>
                    </a:p>
                    <a:p>
                      <a:pPr algn="ctr"/>
                      <a:r>
                        <a:rPr lang="en-US" sz="1100" b="1" dirty="0" smtClean="0">
                          <a:latin typeface="Verdana" pitchFamily="34" charset="0"/>
                          <a:ea typeface="Verdana" pitchFamily="34" charset="0"/>
                          <a:cs typeface="Verdana" pitchFamily="34" charset="0"/>
                        </a:rPr>
                        <a:t>What does  this type of Feedback provide? </a:t>
                      </a:r>
                    </a:p>
                    <a:p>
                      <a:pPr algn="ctr"/>
                      <a:endParaRPr lang="en-US" sz="1100" b="1" dirty="0" smtClean="0">
                        <a:latin typeface="Verdana" pitchFamily="34" charset="0"/>
                        <a:ea typeface="Verdana" pitchFamily="34" charset="0"/>
                        <a:cs typeface="Verdana" pitchFamily="34" charset="0"/>
                      </a:endParaRPr>
                    </a:p>
                    <a:p>
                      <a:pPr marL="171450" indent="-171450">
                        <a:buFont typeface="Arial" pitchFamily="34" charset="0"/>
                        <a:buChar char="•"/>
                      </a:pPr>
                      <a:r>
                        <a:rPr lang="en-US" sz="1100" dirty="0" smtClean="0">
                          <a:latin typeface="Verdana" pitchFamily="34" charset="0"/>
                          <a:ea typeface="Verdana" pitchFamily="34" charset="0"/>
                          <a:cs typeface="Verdana" pitchFamily="34" charset="0"/>
                        </a:rPr>
                        <a:t>Measures with a score or a grade.</a:t>
                      </a:r>
                    </a:p>
                    <a:p>
                      <a:endParaRPr lang="en-US" sz="1100" dirty="0" smtClean="0">
                        <a:latin typeface="Verdana" pitchFamily="34" charset="0"/>
                        <a:ea typeface="Verdana" pitchFamily="34" charset="0"/>
                        <a:cs typeface="Verdana" pitchFamily="34" charset="0"/>
                      </a:endParaRPr>
                    </a:p>
                    <a:p>
                      <a:pPr marL="171450" indent="-171450">
                        <a:buFont typeface="Arial" pitchFamily="34" charset="0"/>
                        <a:buChar char="•"/>
                      </a:pPr>
                      <a:r>
                        <a:rPr lang="en-US" sz="1100" dirty="0" smtClean="0">
                          <a:latin typeface="Verdana" pitchFamily="34" charset="0"/>
                          <a:ea typeface="Verdana" pitchFamily="34" charset="0"/>
                          <a:cs typeface="Verdana" pitchFamily="34" charset="0"/>
                        </a:rPr>
                        <a:t>Summarizes student achievement.</a:t>
                      </a:r>
                    </a:p>
                    <a:p>
                      <a:endParaRPr lang="en-US" sz="1100" dirty="0" smtClean="0">
                        <a:latin typeface="Verdana" pitchFamily="34" charset="0"/>
                        <a:ea typeface="Verdana" pitchFamily="34" charset="0"/>
                        <a:cs typeface="Verdana" pitchFamily="34" charset="0"/>
                      </a:endParaRPr>
                    </a:p>
                    <a:p>
                      <a:pPr marL="171450" indent="-171450">
                        <a:buFont typeface="Arial" pitchFamily="34" charset="0"/>
                        <a:buChar char="•"/>
                      </a:pPr>
                      <a:r>
                        <a:rPr lang="en-US" sz="1100" dirty="0" smtClean="0">
                          <a:latin typeface="Verdana" pitchFamily="34" charset="0"/>
                          <a:ea typeface="Verdana" pitchFamily="34" charset="0"/>
                          <a:cs typeface="Verdana" pitchFamily="34" charset="0"/>
                        </a:rPr>
                        <a:t>No guidance on how to improve.</a:t>
                      </a:r>
                    </a:p>
                    <a:p>
                      <a:endParaRPr lang="en-US" sz="1100" dirty="0" smtClean="0">
                        <a:latin typeface="Verdana" pitchFamily="34" charset="0"/>
                        <a:ea typeface="Verdana" pitchFamily="34" charset="0"/>
                        <a:cs typeface="Verdana" pitchFamily="34" charset="0"/>
                      </a:endParaRPr>
                    </a:p>
                    <a:p>
                      <a:pPr marL="171450" indent="-171450">
                        <a:buFont typeface="Arial" pitchFamily="34" charset="0"/>
                        <a:buChar char="•"/>
                      </a:pPr>
                      <a:r>
                        <a:rPr lang="en-US" sz="1100" dirty="0" smtClean="0">
                          <a:latin typeface="Verdana" pitchFamily="34" charset="0"/>
                          <a:ea typeface="Verdana" pitchFamily="34" charset="0"/>
                          <a:cs typeface="Verdana" pitchFamily="34" charset="0"/>
                        </a:rPr>
                        <a:t>Student gets the grade; the learning stops (William, p. 123, 2011)</a:t>
                      </a:r>
                      <a:endParaRPr lang="en-US" sz="1100" b="1" dirty="0" smtClean="0">
                        <a:latin typeface="Verdana" pitchFamily="34" charset="0"/>
                        <a:ea typeface="Verdana" pitchFamily="34" charset="0"/>
                        <a:cs typeface="Verdana" pitchFamily="34" charset="0"/>
                      </a:endParaRPr>
                    </a:p>
                    <a:p>
                      <a:pPr algn="ctr"/>
                      <a:endParaRPr lang="en-US" sz="1100"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100" b="1" dirty="0" smtClean="0">
                          <a:latin typeface="Verdana" pitchFamily="34" charset="0"/>
                          <a:ea typeface="Verdana" pitchFamily="34" charset="0"/>
                          <a:cs typeface="Verdana" pitchFamily="34" charset="0"/>
                        </a:rPr>
                        <a:t>What</a:t>
                      </a:r>
                      <a:r>
                        <a:rPr lang="en-US" sz="1100" b="1" baseline="0" dirty="0" smtClean="0">
                          <a:latin typeface="Verdana" pitchFamily="34" charset="0"/>
                          <a:ea typeface="Verdana" pitchFamily="34" charset="0"/>
                          <a:cs typeface="Verdana" pitchFamily="34" charset="0"/>
                        </a:rPr>
                        <a:t> </a:t>
                      </a:r>
                      <a:r>
                        <a:rPr lang="en-US" sz="1100" b="1" dirty="0" smtClean="0">
                          <a:latin typeface="Verdana" pitchFamily="34" charset="0"/>
                          <a:ea typeface="Verdana" pitchFamily="34" charset="0"/>
                          <a:cs typeface="Verdana" pitchFamily="34" charset="0"/>
                        </a:rPr>
                        <a:t>does  this type of Feedback provide?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Tells the learner what steps to take to move forward.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Tells the learner</a:t>
                      </a:r>
                      <a:r>
                        <a:rPr lang="en-US" sz="1100" baseline="0" dirty="0" smtClean="0">
                          <a:latin typeface="Verdana" pitchFamily="34" charset="0"/>
                          <a:ea typeface="Verdana" pitchFamily="34" charset="0"/>
                          <a:cs typeface="Verdana" pitchFamily="34" charset="0"/>
                        </a:rPr>
                        <a:t> what needs to be improved.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Gives</a:t>
                      </a:r>
                      <a:r>
                        <a:rPr lang="en-US" sz="1100" baseline="0" dirty="0" smtClean="0">
                          <a:latin typeface="Verdana" pitchFamily="34" charset="0"/>
                          <a:ea typeface="Verdana" pitchFamily="34" charset="0"/>
                          <a:cs typeface="Verdana" pitchFamily="34" charset="0"/>
                        </a:rPr>
                        <a:t> guidance on how to improve the learners’ reasoning.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latin typeface="Verdana" pitchFamily="34" charset="0"/>
                        <a:ea typeface="Verdana" pitchFamily="34" charset="0"/>
                        <a:cs typeface="Verdana" pitchFamily="34" charset="0"/>
                      </a:endParaRPr>
                    </a:p>
                    <a:p>
                      <a:pPr marL="171450" indent="-171450">
                        <a:buFont typeface="Arial" pitchFamily="34" charset="0"/>
                        <a:buChar char="•"/>
                      </a:pPr>
                      <a:r>
                        <a:rPr lang="en-US" sz="1100" dirty="0" smtClean="0">
                          <a:solidFill>
                            <a:schemeClr val="tx1"/>
                          </a:solidFill>
                          <a:effectLst/>
                          <a:latin typeface="Verdana" pitchFamily="34" charset="0"/>
                          <a:ea typeface="Verdana" pitchFamily="34" charset="0"/>
                          <a:cs typeface="Verdana" pitchFamily="34" charset="0"/>
                        </a:rPr>
                        <a:t>Makes comments about the strengths and weaknesses of a performance.</a:t>
                      </a:r>
                    </a:p>
                    <a:p>
                      <a:pPr marL="0" indent="0">
                        <a:buFont typeface="Arial" pitchFamily="34" charset="0"/>
                        <a:buNone/>
                      </a:pPr>
                      <a:endParaRPr lang="en-US" sz="1100" dirty="0" smtClean="0">
                        <a:solidFill>
                          <a:schemeClr val="tx1"/>
                        </a:solidFill>
                        <a:effectLst/>
                        <a:latin typeface="Verdana" pitchFamily="34" charset="0"/>
                        <a:ea typeface="Verdana" pitchFamily="34" charset="0"/>
                        <a:cs typeface="Verdana" pitchFamily="34" charset="0"/>
                      </a:endParaRPr>
                    </a:p>
                    <a:p>
                      <a:pPr marL="171450" indent="-171450">
                        <a:buFont typeface="Arial" pitchFamily="34" charset="0"/>
                        <a:buChar char="•"/>
                      </a:pPr>
                      <a:r>
                        <a:rPr lang="en-US" sz="1100" dirty="0" smtClean="0">
                          <a:solidFill>
                            <a:schemeClr val="tx1"/>
                          </a:solidFill>
                          <a:effectLst/>
                          <a:latin typeface="Verdana" pitchFamily="34" charset="0"/>
                          <a:ea typeface="Verdana" pitchFamily="34" charset="0"/>
                          <a:cs typeface="Verdana" pitchFamily="34" charset="0"/>
                        </a:rPr>
                        <a:t>Makes comments about the work process you observed or recommendations about a work process or study strategy that would help improve the work.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Verdana" pitchFamily="34" charset="0"/>
                          <a:ea typeface="Verdana" pitchFamily="34" charset="0"/>
                          <a:cs typeface="Verdana" pitchFamily="34" charset="0"/>
                        </a:rPr>
                        <a:t>What does  this type of Feedback provide?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Goal is to internalize the effective feedback.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Intended to be used by the learner to independently move his/her reasoning to the next level.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solidFill>
                            <a:schemeClr val="tx1"/>
                          </a:solidFill>
                          <a:effectLst/>
                          <a:latin typeface="Verdana" pitchFamily="34" charset="0"/>
                          <a:ea typeface="Verdana" pitchFamily="34" charset="0"/>
                          <a:cs typeface="Verdana" pitchFamily="34" charset="0"/>
                        </a:rPr>
                        <a:t>Makes comments that position the student as the one who chooses to do the work.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latin typeface="Verdana" pitchFamily="34" charset="0"/>
                        <a:ea typeface="Verdana" pitchFamily="34" charset="0"/>
                        <a:cs typeface="Verdana" pitchFamily="34" charset="0"/>
                      </a:endParaRPr>
                    </a:p>
                    <a:p>
                      <a:pPr algn="ctr"/>
                      <a:endParaRPr lang="en-US" sz="1100"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10</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8129090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5179016"/>
              </p:ext>
            </p:extLst>
          </p:nvPr>
        </p:nvGraphicFramePr>
        <p:xfrm>
          <a:off x="304800" y="685800"/>
          <a:ext cx="8610601" cy="6019800"/>
        </p:xfrm>
        <a:graphic>
          <a:graphicData uri="http://schemas.openxmlformats.org/drawingml/2006/table">
            <a:tbl>
              <a:tblPr firstRow="1" bandRow="1">
                <a:tableStyleId>{2D5ABB26-0587-4C30-8999-92F81FD0307C}</a:tableStyleId>
              </a:tblPr>
              <a:tblGrid>
                <a:gridCol w="1812758"/>
                <a:gridCol w="1812758"/>
                <a:gridCol w="2719138"/>
                <a:gridCol w="2265947"/>
              </a:tblGrid>
              <a:tr h="699347">
                <a:tc>
                  <a:txBody>
                    <a:bodyPr/>
                    <a:lstStyle/>
                    <a:p>
                      <a:pPr algn="ctr"/>
                      <a:r>
                        <a:rPr lang="en-US" b="1" dirty="0" smtClean="0">
                          <a:latin typeface="Verdana" pitchFamily="34" charset="0"/>
                          <a:ea typeface="Verdana" pitchFamily="34" charset="0"/>
                          <a:cs typeface="Verdana" pitchFamily="34" charset="0"/>
                        </a:rPr>
                        <a:t>Motivational</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Verdana" pitchFamily="34" charset="0"/>
                          <a:ea typeface="Verdana" pitchFamily="34" charset="0"/>
                          <a:cs typeface="Verdana" pitchFamily="34" charset="0"/>
                        </a:rPr>
                        <a:t>Evaluative</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Verdana" pitchFamily="34" charset="0"/>
                          <a:ea typeface="Verdana" pitchFamily="34" charset="0"/>
                          <a:cs typeface="Verdana" pitchFamily="34" charset="0"/>
                        </a:rPr>
                        <a:t>Descriptive</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Verdana" pitchFamily="34" charset="0"/>
                          <a:ea typeface="Verdana" pitchFamily="34" charset="0"/>
                          <a:cs typeface="Verdana" pitchFamily="34" charset="0"/>
                        </a:rPr>
                        <a:t>Effective Descriptive</a:t>
                      </a:r>
                      <a:endParaRPr lang="en-US"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045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1" dirty="0" smtClean="0">
                          <a:effectLst/>
                          <a:latin typeface="Verdana" pitchFamily="34" charset="0"/>
                          <a:ea typeface="Verdana" pitchFamily="34" charset="0"/>
                          <a:cs typeface="Verdana" pitchFamily="34" charset="0"/>
                        </a:rPr>
                        <a:t>Examples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effectLst/>
                          <a:latin typeface="Verdana" pitchFamily="34" charset="0"/>
                          <a:ea typeface="Verdana" pitchFamily="34" charset="0"/>
                          <a:cs typeface="Verdana" pitchFamily="34" charset="0"/>
                        </a:rPr>
                        <a:t>“What powerful words you have used to describe the community! Your words create pictures in the mind of your reader and show what is important to the people who live in this community.” </a:t>
                      </a:r>
                      <a:endParaRPr lang="en-US" sz="900" baseline="0" dirty="0" smtClean="0">
                        <a:latin typeface="Verdana" pitchFamily="34" charset="0"/>
                        <a:ea typeface="Verdana" pitchFamily="34" charset="0"/>
                        <a:cs typeface="Verdana" pitchFamily="34" charset="0"/>
                      </a:endParaRPr>
                    </a:p>
                    <a:p>
                      <a:pPr algn="ctr"/>
                      <a:endParaRPr lang="en-US" sz="900" baseline="0" dirty="0" smtClean="0">
                        <a:latin typeface="Verdana" pitchFamily="34" charset="0"/>
                        <a:ea typeface="Verdana" pitchFamily="34" charset="0"/>
                        <a:cs typeface="Verdana" pitchFamily="34" charset="0"/>
                      </a:endParaRPr>
                    </a:p>
                    <a:p>
                      <a:pPr marL="171450" indent="-171450" algn="l">
                        <a:buFont typeface="Arial" pitchFamily="34" charset="0"/>
                        <a:buChar char="•"/>
                      </a:pPr>
                      <a:r>
                        <a:rPr lang="en-US" sz="900" b="0" baseline="0" dirty="0" smtClean="0">
                          <a:latin typeface="Verdana" pitchFamily="34" charset="0"/>
                          <a:ea typeface="Verdana" pitchFamily="34" charset="0"/>
                          <a:cs typeface="Verdana" pitchFamily="34" charset="0"/>
                        </a:rPr>
                        <a:t> “Your work has definitely </a:t>
                      </a:r>
                      <a:r>
                        <a:rPr lang="en-US" sz="900" b="0" baseline="0" dirty="0" smtClean="0">
                          <a:solidFill>
                            <a:schemeClr val="tx1"/>
                          </a:solidFill>
                          <a:latin typeface="Verdana" pitchFamily="34" charset="0"/>
                          <a:ea typeface="Verdana" pitchFamily="34" charset="0"/>
                          <a:cs typeface="Verdana" pitchFamily="34" charset="0"/>
                        </a:rPr>
                        <a:t>improved.“ </a:t>
                      </a:r>
                      <a:endParaRPr lang="en-US" sz="900" b="0" dirty="0" smtClean="0">
                        <a:solidFill>
                          <a:schemeClr val="tx1"/>
                        </a:solidFill>
                        <a:latin typeface="Verdana" pitchFamily="34" charset="0"/>
                        <a:ea typeface="Verdana" pitchFamily="34" charset="0"/>
                        <a:cs typeface="Verdana" pitchFamily="34" charset="0"/>
                      </a:endParaRPr>
                    </a:p>
                    <a:p>
                      <a:pPr marL="182563" indent="-182563" algn="l" eaLnBrk="1" hangingPunct="1">
                        <a:lnSpc>
                          <a:spcPct val="90000"/>
                        </a:lnSpc>
                        <a:spcBef>
                          <a:spcPts val="575"/>
                        </a:spcBef>
                        <a:buFont typeface="Arial" pitchFamily="34" charset="0"/>
                        <a:buChar char="•"/>
                      </a:pPr>
                      <a:endParaRPr lang="en-AU" sz="900" b="0" dirty="0" smtClean="0">
                        <a:solidFill>
                          <a:schemeClr val="tx1"/>
                        </a:solidFill>
                        <a:latin typeface="Verdana" pitchFamily="34" charset="0"/>
                        <a:ea typeface="Verdana" pitchFamily="34" charset="0"/>
                        <a:cs typeface="Verdana" pitchFamily="34" charset="0"/>
                      </a:endParaRPr>
                    </a:p>
                    <a:p>
                      <a:pPr marL="182563" indent="-182563" algn="l" eaLnBrk="1" hangingPunct="1">
                        <a:lnSpc>
                          <a:spcPct val="90000"/>
                        </a:lnSpc>
                        <a:spcBef>
                          <a:spcPts val="575"/>
                        </a:spcBef>
                        <a:buFont typeface="Arial" pitchFamily="34" charset="0"/>
                        <a:buChar char="•"/>
                      </a:pPr>
                      <a:r>
                        <a:rPr lang="en-AU" sz="900" b="0" dirty="0" smtClean="0">
                          <a:solidFill>
                            <a:schemeClr val="tx1"/>
                          </a:solidFill>
                          <a:latin typeface="Verdana" pitchFamily="34" charset="0"/>
                          <a:ea typeface="Verdana" pitchFamily="34" charset="0"/>
                          <a:cs typeface="Verdana" pitchFamily="34" charset="0"/>
                        </a:rPr>
                        <a:t>“</a:t>
                      </a:r>
                      <a:r>
                        <a:rPr lang="en-US" sz="900" b="0" dirty="0" smtClean="0">
                          <a:solidFill>
                            <a:schemeClr val="tx1"/>
                          </a:solidFill>
                          <a:latin typeface="Verdana" pitchFamily="34" charset="0"/>
                          <a:ea typeface="Verdana" pitchFamily="34" charset="0"/>
                          <a:cs typeface="Verdana" pitchFamily="34" charset="0"/>
                        </a:rPr>
                        <a:t>I like how you completed </a:t>
                      </a:r>
                      <a:r>
                        <a:rPr lang="en-US" sz="900" b="0" dirty="0" smtClean="0">
                          <a:latin typeface="Verdana" pitchFamily="34" charset="0"/>
                          <a:ea typeface="Verdana" pitchFamily="34" charset="0"/>
                          <a:cs typeface="Verdana" pitchFamily="34" charset="0"/>
                        </a:rPr>
                        <a:t>the assignment.”</a:t>
                      </a:r>
                    </a:p>
                    <a:p>
                      <a:pPr marL="182563" indent="-182563" algn="l" eaLnBrk="1" hangingPunct="1">
                        <a:lnSpc>
                          <a:spcPct val="90000"/>
                        </a:lnSpc>
                        <a:spcBef>
                          <a:spcPts val="575"/>
                        </a:spcBef>
                        <a:buFont typeface="Arial" pitchFamily="34" charset="0"/>
                        <a:buChar char="•"/>
                      </a:pPr>
                      <a:endParaRPr lang="en-AU" sz="900" b="0" dirty="0" smtClean="0">
                        <a:latin typeface="Verdana" pitchFamily="34" charset="0"/>
                        <a:ea typeface="Verdana" pitchFamily="34" charset="0"/>
                        <a:cs typeface="Verdana" pitchFamily="34" charset="0"/>
                      </a:endParaRPr>
                    </a:p>
                    <a:p>
                      <a:pPr marL="182563" indent="-182563" algn="l" eaLnBrk="1" hangingPunct="1">
                        <a:lnSpc>
                          <a:spcPct val="90000"/>
                        </a:lnSpc>
                        <a:spcBef>
                          <a:spcPts val="575"/>
                        </a:spcBef>
                        <a:buFont typeface="Arial" pitchFamily="34" charset="0"/>
                        <a:buChar char="•"/>
                      </a:pPr>
                      <a:r>
                        <a:rPr lang="en-AU" sz="900" b="0" dirty="0" smtClean="0">
                          <a:latin typeface="Verdana" pitchFamily="34" charset="0"/>
                          <a:ea typeface="Verdana" pitchFamily="34" charset="0"/>
                          <a:cs typeface="Verdana" pitchFamily="34" charset="0"/>
                        </a:rPr>
                        <a:t>“It is obvious </a:t>
                      </a:r>
                      <a:r>
                        <a:rPr lang="en-AU" sz="900" b="0" dirty="0" smtClean="0">
                          <a:solidFill>
                            <a:schemeClr val="tx1"/>
                          </a:solidFill>
                          <a:latin typeface="Verdana" pitchFamily="34" charset="0"/>
                          <a:ea typeface="Verdana" pitchFamily="34" charset="0"/>
                          <a:cs typeface="Verdana" pitchFamily="34" charset="0"/>
                        </a:rPr>
                        <a:t>you worked hard on this assignment</a:t>
                      </a:r>
                      <a:r>
                        <a:rPr lang="en-AU" sz="900" b="0" dirty="0" smtClean="0">
                          <a:latin typeface="Verdana" pitchFamily="34" charset="0"/>
                          <a:ea typeface="Verdana" pitchFamily="34" charset="0"/>
                          <a:cs typeface="Verdana" pitchFamily="34" charset="0"/>
                        </a:rPr>
                        <a:t>.”</a:t>
                      </a:r>
                    </a:p>
                    <a:p>
                      <a:pPr marL="182563" marR="0" lvl="0" indent="-182563" algn="l" defTabSz="914400" rtl="0" eaLnBrk="1" fontAlgn="auto" latinLnBrk="0" hangingPunct="1">
                        <a:lnSpc>
                          <a:spcPct val="90000"/>
                        </a:lnSpc>
                        <a:spcBef>
                          <a:spcPts val="575"/>
                        </a:spcBef>
                        <a:spcAft>
                          <a:spcPts val="0"/>
                        </a:spcAft>
                        <a:buClrTx/>
                        <a:buSzTx/>
                        <a:buFont typeface="Arial" pitchFamily="34" charset="0"/>
                        <a:buChar char="•"/>
                        <a:tabLst/>
                        <a:defRPr/>
                      </a:pPr>
                      <a:r>
                        <a:rPr lang="en-US" sz="900" b="0" dirty="0" smtClean="0">
                          <a:solidFill>
                            <a:schemeClr val="tx1"/>
                          </a:solidFill>
                          <a:latin typeface="Verdana" pitchFamily="34" charset="0"/>
                          <a:ea typeface="Verdana" pitchFamily="34" charset="0"/>
                          <a:cs typeface="Verdana" pitchFamily="34" charset="0"/>
                        </a:rPr>
                        <a:t>“I appreciate the amount of time and energy you are giving this learning task.”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900" dirty="0" smtClean="0">
                        <a:effectLst/>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9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b="1" dirty="0" smtClean="0">
                        <a:latin typeface="Verdana" pitchFamily="34" charset="0"/>
                        <a:ea typeface="Verdana" pitchFamily="34" charset="0"/>
                        <a:cs typeface="Verdan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b="1"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latin typeface="Verdana" pitchFamily="34" charset="0"/>
                          <a:ea typeface="Verdana" pitchFamily="34" charset="0"/>
                          <a:cs typeface="Verdana" pitchFamily="34" charset="0"/>
                        </a:rPr>
                        <a:t>Examples</a:t>
                      </a:r>
                      <a:endParaRPr lang="en-US" sz="900" b="1" baseline="0" dirty="0" smtClean="0">
                        <a:latin typeface="Verdana" pitchFamily="34" charset="0"/>
                        <a:ea typeface="Verdana" pitchFamily="34" charset="0"/>
                        <a:cs typeface="Verdana" pitchFamily="34" charset="0"/>
                      </a:endParaRPr>
                    </a:p>
                    <a:p>
                      <a:pPr algn="ctr"/>
                      <a:r>
                        <a:rPr lang="en-US" sz="900" b="0" baseline="0" dirty="0" smtClean="0">
                          <a:latin typeface="Verdana" pitchFamily="34" charset="0"/>
                          <a:ea typeface="Verdana" pitchFamily="34" charset="0"/>
                          <a:cs typeface="Verdana" pitchFamily="34" charset="0"/>
                        </a:rPr>
                        <a:t> </a:t>
                      </a:r>
                    </a:p>
                    <a:p>
                      <a:pPr marL="609600" algn="l" eaLnBrk="1" hangingPunct="1">
                        <a:lnSpc>
                          <a:spcPct val="80000"/>
                        </a:lnSpc>
                        <a:buClrTx/>
                        <a:buFont typeface="Arial" pitchFamily="34" charset="0"/>
                        <a:buChar char="•"/>
                        <a:defRPr/>
                      </a:pPr>
                      <a:r>
                        <a:rPr lang="en-NZ" sz="900" b="0" dirty="0" smtClean="0">
                          <a:latin typeface="Verdana" pitchFamily="34" charset="0"/>
                          <a:ea typeface="Verdana" pitchFamily="34" charset="0"/>
                          <a:cs typeface="Verdana" pitchFamily="34" charset="0"/>
                        </a:rPr>
                        <a:t>73%</a:t>
                      </a:r>
                    </a:p>
                    <a:p>
                      <a:pPr marL="609600" algn="l" eaLnBrk="1" hangingPunct="1">
                        <a:lnSpc>
                          <a:spcPct val="80000"/>
                        </a:lnSpc>
                        <a:buClrTx/>
                        <a:buFont typeface="Arial" pitchFamily="34" charset="0"/>
                        <a:buChar char="•"/>
                        <a:defRPr/>
                      </a:pPr>
                      <a:endParaRPr lang="en-NZ" sz="900" b="0" dirty="0" smtClean="0">
                        <a:latin typeface="Verdana" pitchFamily="34" charset="0"/>
                        <a:ea typeface="Verdana" pitchFamily="34" charset="0"/>
                        <a:cs typeface="Verdana" pitchFamily="34" charset="0"/>
                      </a:endParaRPr>
                    </a:p>
                    <a:p>
                      <a:pPr marL="609600" algn="l" eaLnBrk="1" hangingPunct="1">
                        <a:lnSpc>
                          <a:spcPct val="80000"/>
                        </a:lnSpc>
                        <a:buClrTx/>
                        <a:buFont typeface="Arial" pitchFamily="34" charset="0"/>
                        <a:buNone/>
                        <a:defRPr/>
                      </a:pPr>
                      <a:endParaRPr lang="en-NZ" sz="900" b="0" dirty="0" smtClean="0">
                        <a:latin typeface="Verdana" pitchFamily="34" charset="0"/>
                        <a:ea typeface="Verdana" pitchFamily="34" charset="0"/>
                        <a:cs typeface="Verdana" pitchFamily="34" charset="0"/>
                      </a:endParaRPr>
                    </a:p>
                    <a:p>
                      <a:pPr marL="609600" algn="l" eaLnBrk="1" hangingPunct="1">
                        <a:lnSpc>
                          <a:spcPct val="80000"/>
                        </a:lnSpc>
                        <a:buClrTx/>
                        <a:buFont typeface="Arial" pitchFamily="34" charset="0"/>
                        <a:buChar char="•"/>
                        <a:defRPr/>
                      </a:pPr>
                      <a:r>
                        <a:rPr lang="en-NZ" sz="900" b="0" dirty="0" smtClean="0">
                          <a:latin typeface="Verdana" pitchFamily="34" charset="0"/>
                          <a:ea typeface="Verdana" pitchFamily="34" charset="0"/>
                          <a:cs typeface="Verdana" pitchFamily="34" charset="0"/>
                        </a:rPr>
                        <a:t>“You’ve shown improvement.”</a:t>
                      </a:r>
                    </a:p>
                    <a:p>
                      <a:pPr marL="609600" algn="l" eaLnBrk="1" hangingPunct="1">
                        <a:lnSpc>
                          <a:spcPct val="80000"/>
                        </a:lnSpc>
                        <a:buClrTx/>
                        <a:buFont typeface="Arial" pitchFamily="34" charset="0"/>
                        <a:buChar char="•"/>
                        <a:defRPr/>
                      </a:pPr>
                      <a:endParaRPr lang="en-NZ" sz="900" b="0" dirty="0" smtClean="0">
                        <a:latin typeface="Verdana" pitchFamily="34" charset="0"/>
                        <a:ea typeface="Verdana" pitchFamily="34" charset="0"/>
                        <a:cs typeface="Verdana" pitchFamily="34" charset="0"/>
                      </a:endParaRPr>
                    </a:p>
                    <a:p>
                      <a:pPr marL="609600" algn="l" eaLnBrk="1" hangingPunct="1">
                        <a:lnSpc>
                          <a:spcPct val="80000"/>
                        </a:lnSpc>
                        <a:buClrTx/>
                        <a:buFont typeface="Arial" pitchFamily="34" charset="0"/>
                        <a:buNone/>
                        <a:defRPr/>
                      </a:pPr>
                      <a:endParaRPr lang="en-NZ" sz="900" b="0" dirty="0" smtClean="0">
                        <a:latin typeface="Verdana" pitchFamily="34" charset="0"/>
                        <a:ea typeface="Verdana" pitchFamily="34" charset="0"/>
                        <a:cs typeface="Verdana" pitchFamily="34" charset="0"/>
                      </a:endParaRPr>
                    </a:p>
                    <a:p>
                      <a:pPr marL="609600" algn="l" eaLnBrk="1" hangingPunct="1">
                        <a:lnSpc>
                          <a:spcPct val="80000"/>
                        </a:lnSpc>
                        <a:buClrTx/>
                        <a:buFont typeface="Arial" pitchFamily="34" charset="0"/>
                        <a:buChar char="•"/>
                        <a:defRPr/>
                      </a:pPr>
                      <a:r>
                        <a:rPr lang="en-NZ" sz="900" b="0" dirty="0" smtClean="0">
                          <a:latin typeface="Verdana" pitchFamily="34" charset="0"/>
                          <a:ea typeface="Verdana" pitchFamily="34" charset="0"/>
                          <a:cs typeface="Verdana" pitchFamily="34" charset="0"/>
                        </a:rPr>
                        <a:t>“You need to try harder.”</a:t>
                      </a:r>
                    </a:p>
                    <a:p>
                      <a:pPr marL="609600" algn="l" eaLnBrk="1" hangingPunct="1">
                        <a:lnSpc>
                          <a:spcPct val="80000"/>
                        </a:lnSpc>
                        <a:buClrTx/>
                        <a:buFont typeface="Arial" pitchFamily="34" charset="0"/>
                        <a:buChar char="•"/>
                        <a:defRPr/>
                      </a:pPr>
                      <a:endParaRPr lang="en-NZ" sz="900" b="0" dirty="0" smtClean="0">
                        <a:latin typeface="Verdana" pitchFamily="34" charset="0"/>
                        <a:ea typeface="Verdana" pitchFamily="34" charset="0"/>
                        <a:cs typeface="Verdana" pitchFamily="34" charset="0"/>
                      </a:endParaRPr>
                    </a:p>
                    <a:p>
                      <a:pPr marL="609600" algn="l" eaLnBrk="1" hangingPunct="1">
                        <a:lnSpc>
                          <a:spcPct val="80000"/>
                        </a:lnSpc>
                        <a:buClrTx/>
                        <a:buFont typeface="Arial" pitchFamily="34" charset="0"/>
                        <a:buNone/>
                        <a:defRPr/>
                      </a:pPr>
                      <a:endParaRPr lang="en-NZ" sz="900" b="0" dirty="0" smtClean="0">
                        <a:latin typeface="Verdana" pitchFamily="34" charset="0"/>
                        <a:ea typeface="Verdana" pitchFamily="34" charset="0"/>
                        <a:cs typeface="Verdana" pitchFamily="34" charset="0"/>
                      </a:endParaRPr>
                    </a:p>
                    <a:p>
                      <a:pPr marL="609600" algn="l" eaLnBrk="1" hangingPunct="1">
                        <a:lnSpc>
                          <a:spcPct val="80000"/>
                        </a:lnSpc>
                        <a:buClrTx/>
                        <a:buFont typeface="Arial" pitchFamily="34" charset="0"/>
                        <a:buChar char="•"/>
                        <a:defRPr/>
                      </a:pPr>
                      <a:r>
                        <a:rPr lang="en-NZ" sz="900" b="0" dirty="0" smtClean="0">
                          <a:latin typeface="Verdana" pitchFamily="34" charset="0"/>
                          <a:ea typeface="Verdana" pitchFamily="34" charset="0"/>
                          <a:cs typeface="Verdana" pitchFamily="34" charset="0"/>
                        </a:rPr>
                        <a:t>“That’s a good essay.”</a:t>
                      </a:r>
                    </a:p>
                    <a:p>
                      <a:pPr marL="609600" algn="l" eaLnBrk="1" hangingPunct="1">
                        <a:lnSpc>
                          <a:spcPct val="80000"/>
                        </a:lnSpc>
                        <a:buClrTx/>
                        <a:buFont typeface="Arial" pitchFamily="34" charset="0"/>
                        <a:buChar char="•"/>
                        <a:defRPr/>
                      </a:pPr>
                      <a:endParaRPr lang="en-NZ" sz="900" b="0" dirty="0" smtClean="0">
                        <a:latin typeface="Verdana" pitchFamily="34" charset="0"/>
                        <a:ea typeface="Verdana" pitchFamily="34" charset="0"/>
                        <a:cs typeface="Verdana" pitchFamily="34" charset="0"/>
                      </a:endParaRPr>
                    </a:p>
                    <a:p>
                      <a:pPr marL="609600" algn="l" eaLnBrk="1" hangingPunct="1">
                        <a:lnSpc>
                          <a:spcPct val="80000"/>
                        </a:lnSpc>
                        <a:buClrTx/>
                        <a:buFont typeface="Arial" pitchFamily="34" charset="0"/>
                        <a:buNone/>
                        <a:defRPr/>
                      </a:pPr>
                      <a:endParaRPr lang="en-NZ" sz="900" b="0" dirty="0" smtClean="0">
                        <a:latin typeface="Verdana" pitchFamily="34" charset="0"/>
                        <a:ea typeface="Verdana" pitchFamily="34" charset="0"/>
                        <a:cs typeface="Verdana" pitchFamily="34" charset="0"/>
                      </a:endParaRPr>
                    </a:p>
                    <a:p>
                      <a:pPr marL="609600" algn="l">
                        <a:lnSpc>
                          <a:spcPct val="80000"/>
                        </a:lnSpc>
                        <a:buClrTx/>
                        <a:buFont typeface="Arial" pitchFamily="34" charset="0"/>
                        <a:buChar char="•"/>
                        <a:defRPr/>
                      </a:pPr>
                      <a:r>
                        <a:rPr lang="en-NZ" sz="900" b="0" dirty="0" smtClean="0">
                          <a:latin typeface="Verdana" pitchFamily="34" charset="0"/>
                          <a:ea typeface="Verdana" pitchFamily="34" charset="0"/>
                          <a:cs typeface="Verdana" pitchFamily="34" charset="0"/>
                        </a:rPr>
                        <a:t>“ You’ve done well.”</a:t>
                      </a:r>
                    </a:p>
                    <a:p>
                      <a:pPr marL="609600" algn="l">
                        <a:lnSpc>
                          <a:spcPct val="80000"/>
                        </a:lnSpc>
                        <a:buClrTx/>
                        <a:buFont typeface="Arial" pitchFamily="34" charset="0"/>
                        <a:buChar char="•"/>
                        <a:defRPr/>
                      </a:pPr>
                      <a:endParaRPr lang="en-NZ" sz="900" b="0" dirty="0" smtClean="0">
                        <a:latin typeface="Verdana" pitchFamily="34" charset="0"/>
                        <a:ea typeface="Verdana" pitchFamily="34" charset="0"/>
                        <a:cs typeface="Verdana" pitchFamily="34" charset="0"/>
                      </a:endParaRPr>
                    </a:p>
                    <a:p>
                      <a:pPr marL="609600" algn="l">
                        <a:lnSpc>
                          <a:spcPct val="80000"/>
                        </a:lnSpc>
                        <a:buClrTx/>
                        <a:buFont typeface="Arial" pitchFamily="34" charset="0"/>
                        <a:buChar char="•"/>
                        <a:defRPr/>
                      </a:pPr>
                      <a:r>
                        <a:rPr lang="en-US" sz="900" i="1" dirty="0" smtClean="0">
                          <a:effectLst/>
                          <a:latin typeface="Verdana" pitchFamily="34" charset="0"/>
                          <a:ea typeface="Verdana" pitchFamily="34" charset="0"/>
                          <a:cs typeface="Verdana" pitchFamily="34" charset="0"/>
                        </a:rPr>
                        <a:t>“Your report was the shortest one in the class. You didn't put enough in it</a:t>
                      </a:r>
                      <a:r>
                        <a:rPr lang="en-NZ" sz="900" b="0" i="0" dirty="0" smtClean="0">
                          <a:effectLst/>
                          <a:latin typeface="Verdana" pitchFamily="34" charset="0"/>
                          <a:ea typeface="Verdana" pitchFamily="34" charset="0"/>
                          <a:cs typeface="Verdana" pitchFamily="34" charset="0"/>
                        </a:rPr>
                        <a:t>.”</a:t>
                      </a:r>
                      <a:endParaRPr lang="en-NZ" sz="900" b="0" dirty="0" smtClean="0">
                        <a:latin typeface="Verdana" pitchFamily="34" charset="0"/>
                        <a:ea typeface="Verdana" pitchFamily="34" charset="0"/>
                        <a:cs typeface="Verdana" pitchFamily="34" charset="0"/>
                      </a:endParaRPr>
                    </a:p>
                    <a:p>
                      <a:pPr algn="l"/>
                      <a:endParaRPr lang="en-US" sz="900" b="1" dirty="0" smtClean="0">
                        <a:latin typeface="Verdana" pitchFamily="34" charset="0"/>
                        <a:ea typeface="Verdana" pitchFamily="34" charset="0"/>
                        <a:cs typeface="Verdana" pitchFamily="34" charset="0"/>
                      </a:endParaRPr>
                    </a:p>
                    <a:p>
                      <a:pPr marL="285750" indent="-285750" algn="l">
                        <a:buFont typeface="Arial" pitchFamily="34" charset="0"/>
                        <a:buChar char="•"/>
                      </a:pPr>
                      <a:r>
                        <a:rPr lang="en-US" sz="900" i="1" dirty="0" smtClean="0">
                          <a:effectLst/>
                          <a:latin typeface="Verdana" pitchFamily="34" charset="0"/>
                          <a:ea typeface="Verdana" pitchFamily="34" charset="0"/>
                          <a:cs typeface="Verdana" pitchFamily="34" charset="0"/>
                        </a:rPr>
                        <a:t>“Your report is  late! What's the matter with you?”</a:t>
                      </a:r>
                      <a:endParaRPr lang="en-US" sz="900"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AU" sz="900" b="1" dirty="0" smtClean="0">
                          <a:latin typeface="Verdana" pitchFamily="34" charset="0"/>
                          <a:ea typeface="Verdana" pitchFamily="34" charset="0"/>
                          <a:cs typeface="Verdana" pitchFamily="34" charset="0"/>
                        </a:rPr>
                        <a:t>Examples</a:t>
                      </a:r>
                      <a:r>
                        <a:rPr lang="en-AU" sz="900" b="0" baseline="0" dirty="0" smtClean="0">
                          <a:latin typeface="Verdana" pitchFamily="34" charset="0"/>
                          <a:ea typeface="Verdana" pitchFamily="34" charset="0"/>
                          <a:cs typeface="Verdana" pitchFamily="34" charset="0"/>
                        </a:rPr>
                        <a:t> </a:t>
                      </a:r>
                      <a:endParaRPr lang="en-AU" sz="900" b="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dirty="0" smtClean="0">
                          <a:latin typeface="Verdana" pitchFamily="34" charset="0"/>
                          <a:ea typeface="Verdana" pitchFamily="34" charset="0"/>
                          <a:cs typeface="Verdana" pitchFamily="34" charset="0"/>
                        </a:rPr>
                        <a:t>“Most of your spelling is accurate. I found only two errors. See if you can find them. Remember the rules for possessives and plurals.”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900" b="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dirty="0" smtClean="0">
                          <a:solidFill>
                            <a:schemeClr val="tx1"/>
                          </a:solidFill>
                          <a:latin typeface="Verdana" pitchFamily="34" charset="0"/>
                          <a:ea typeface="Verdana" pitchFamily="34" charset="0"/>
                          <a:cs typeface="Verdana" pitchFamily="34" charset="0"/>
                        </a:rPr>
                        <a:t>“ I can see that you are stuck on this question. What might help you? You may want to consider a strategy such as  rereading  the question and underlining key words or by going back to the text to look for evidence. You decide and I’ll check back with you in a bit.”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900" baseline="0" dirty="0" smtClean="0">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dirty="0" smtClean="0">
                          <a:solidFill>
                            <a:schemeClr val="tx1"/>
                          </a:solidFill>
                          <a:latin typeface="Verdana" pitchFamily="34" charset="0"/>
                          <a:ea typeface="Verdana" pitchFamily="34" charset="0"/>
                          <a:cs typeface="Verdana" pitchFamily="34" charset="0"/>
                        </a:rPr>
                        <a:t>“In your essay you have successfully covered the main points related to energy conservation. What could you add to the section on the water conservation to deepen your reader’s understanding of the issue?”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900" b="0" dirty="0" smtClean="0">
                        <a:solidFill>
                          <a:schemeClr val="tx1"/>
                        </a:solidFill>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dirty="0" smtClean="0">
                          <a:solidFill>
                            <a:schemeClr val="tx1"/>
                          </a:solidFill>
                          <a:latin typeface="Verdana" pitchFamily="34" charset="0"/>
                          <a:ea typeface="Verdana" pitchFamily="34" charset="0"/>
                          <a:cs typeface="Verdana" pitchFamily="34" charset="0"/>
                        </a:rPr>
                        <a:t>“Your map legend has all of the required key elements needed to identify the geographical landforms. What narrative descriptions could you include to further inform the reader?”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900" b="0" dirty="0" smtClean="0">
                        <a:solidFill>
                          <a:schemeClr val="tx1"/>
                        </a:solidFill>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latin typeface="Verdana" pitchFamily="34" charset="0"/>
                          <a:ea typeface="Verdana" pitchFamily="34" charset="0"/>
                          <a:cs typeface="Verdana" pitchFamily="34" charset="0"/>
                        </a:rPr>
                        <a:t>“You accurately found the number of students in 4th grade who said ice cream was their favorite.  You now need to divide this number by the total number of students to get the percent who said ice cream was their favorite.”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900" b="0" dirty="0" smtClean="0">
                        <a:solidFill>
                          <a:schemeClr val="tx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latin typeface="Verdana" pitchFamily="34" charset="0"/>
                          <a:ea typeface="Verdana" pitchFamily="34" charset="0"/>
                          <a:cs typeface="Verdana" pitchFamily="34" charset="0"/>
                        </a:rPr>
                        <a:t>Examples</a:t>
                      </a:r>
                    </a:p>
                    <a:p>
                      <a:pPr marL="171450" lvl="0" indent="-171450">
                        <a:buFont typeface="Arial" pitchFamily="34" charset="0"/>
                        <a:buChar char="•"/>
                      </a:pPr>
                      <a:r>
                        <a:rPr lang="en-US" sz="900" b="0" dirty="0" smtClean="0">
                          <a:solidFill>
                            <a:schemeClr val="tx1"/>
                          </a:solidFill>
                          <a:latin typeface="Verdana" pitchFamily="34" charset="0"/>
                          <a:ea typeface="Verdana" pitchFamily="34" charset="0"/>
                          <a:cs typeface="Verdana" pitchFamily="34" charset="0"/>
                        </a:rPr>
                        <a:t>“I know you set the goal to improve your work with estimation</a:t>
                      </a:r>
                      <a:r>
                        <a:rPr lang="en-US" sz="900" b="0" baseline="0" dirty="0" smtClean="0">
                          <a:solidFill>
                            <a:schemeClr val="tx1"/>
                          </a:solidFill>
                          <a:latin typeface="Verdana" pitchFamily="34" charset="0"/>
                          <a:ea typeface="Verdana" pitchFamily="34" charset="0"/>
                          <a:cs typeface="Verdana" pitchFamily="34" charset="0"/>
                        </a:rPr>
                        <a:t> </a:t>
                      </a:r>
                      <a:r>
                        <a:rPr lang="en-US" sz="900" b="0" dirty="0" smtClean="0">
                          <a:solidFill>
                            <a:schemeClr val="tx1"/>
                          </a:solidFill>
                          <a:latin typeface="Verdana" pitchFamily="34" charset="0"/>
                          <a:ea typeface="Verdana" pitchFamily="34" charset="0"/>
                          <a:cs typeface="Verdana" pitchFamily="34" charset="0"/>
                        </a:rPr>
                        <a:t>strategies in problem-solving</a:t>
                      </a:r>
                    </a:p>
                    <a:p>
                      <a:pPr marL="0" lvl="0" indent="0">
                        <a:buFont typeface="Arial" pitchFamily="34" charset="0"/>
                        <a:buNone/>
                      </a:pPr>
                      <a:r>
                        <a:rPr lang="en-US" sz="900" b="0" dirty="0" smtClean="0">
                          <a:solidFill>
                            <a:schemeClr val="tx1"/>
                          </a:solidFill>
                          <a:latin typeface="Verdana" pitchFamily="34" charset="0"/>
                          <a:ea typeface="Verdana" pitchFamily="34" charset="0"/>
                          <a:cs typeface="Verdana" pitchFamily="34" charset="0"/>
                        </a:rPr>
                        <a:t>      situations .  How are</a:t>
                      </a:r>
                      <a:r>
                        <a:rPr lang="en-US" sz="900" b="0" baseline="0" dirty="0" smtClean="0">
                          <a:solidFill>
                            <a:schemeClr val="tx1"/>
                          </a:solidFill>
                          <a:latin typeface="Verdana" pitchFamily="34" charset="0"/>
                          <a:ea typeface="Verdana" pitchFamily="34" charset="0"/>
                          <a:cs typeface="Verdana" pitchFamily="34" charset="0"/>
                        </a:rPr>
                        <a:t> you </a:t>
                      </a:r>
                    </a:p>
                    <a:p>
                      <a:pPr marL="0" lvl="0" indent="0">
                        <a:buFont typeface="Arial" pitchFamily="34" charset="0"/>
                        <a:buNone/>
                      </a:pPr>
                      <a:r>
                        <a:rPr lang="en-US" sz="900" b="0" baseline="0" dirty="0" smtClean="0">
                          <a:solidFill>
                            <a:schemeClr val="tx1"/>
                          </a:solidFill>
                          <a:latin typeface="Verdana" pitchFamily="34" charset="0"/>
                          <a:ea typeface="Verdana" pitchFamily="34" charset="0"/>
                          <a:cs typeface="Verdana" pitchFamily="34" charset="0"/>
                        </a:rPr>
                        <a:t>      </a:t>
                      </a:r>
                      <a:r>
                        <a:rPr lang="en-US" sz="900" b="0" dirty="0" smtClean="0">
                          <a:solidFill>
                            <a:schemeClr val="tx1"/>
                          </a:solidFill>
                          <a:latin typeface="Verdana" pitchFamily="34" charset="0"/>
                          <a:ea typeface="Verdana" pitchFamily="34" charset="0"/>
                          <a:cs typeface="Verdana" pitchFamily="34" charset="0"/>
                        </a:rPr>
                        <a:t>doing with the instructional </a:t>
                      </a:r>
                      <a:r>
                        <a:rPr lang="en-US" sz="900" b="0" baseline="0" dirty="0" smtClean="0">
                          <a:solidFill>
                            <a:schemeClr val="tx1"/>
                          </a:solidFill>
                          <a:latin typeface="Verdana" pitchFamily="34" charset="0"/>
                          <a:ea typeface="Verdana" pitchFamily="34" charset="0"/>
                          <a:cs typeface="Verdana" pitchFamily="34" charset="0"/>
                        </a:rPr>
                        <a:t>      </a:t>
                      </a:r>
                    </a:p>
                    <a:p>
                      <a:pPr marL="0" lvl="0" indent="0">
                        <a:buFont typeface="Arial" pitchFamily="34" charset="0"/>
                        <a:buNone/>
                      </a:pPr>
                      <a:r>
                        <a:rPr lang="en-US" sz="900" b="0" baseline="0" dirty="0" smtClean="0">
                          <a:solidFill>
                            <a:schemeClr val="tx1"/>
                          </a:solidFill>
                          <a:latin typeface="Verdana" pitchFamily="34" charset="0"/>
                          <a:ea typeface="Verdana" pitchFamily="34" charset="0"/>
                          <a:cs typeface="Verdana" pitchFamily="34" charset="0"/>
                        </a:rPr>
                        <a:t>       enrichment</a:t>
                      </a:r>
                      <a:r>
                        <a:rPr lang="en-US" sz="900" b="0" dirty="0" smtClean="0">
                          <a:solidFill>
                            <a:schemeClr val="tx1"/>
                          </a:solidFill>
                          <a:latin typeface="Verdana" pitchFamily="34" charset="0"/>
                          <a:ea typeface="Verdana" pitchFamily="34" charset="0"/>
                          <a:cs typeface="Verdana" pitchFamily="34" charset="0"/>
                        </a:rPr>
                        <a:t> pieces you </a:t>
                      </a:r>
                    </a:p>
                    <a:p>
                      <a:pPr marL="0" lvl="0" indent="0">
                        <a:buFont typeface="Arial" pitchFamily="34" charset="0"/>
                        <a:buNone/>
                      </a:pPr>
                      <a:r>
                        <a:rPr lang="en-US" sz="900" b="0" baseline="0" dirty="0" smtClean="0">
                          <a:solidFill>
                            <a:schemeClr val="tx1"/>
                          </a:solidFill>
                          <a:latin typeface="Verdana" pitchFamily="34" charset="0"/>
                          <a:ea typeface="Verdana" pitchFamily="34" charset="0"/>
                          <a:cs typeface="Verdana" pitchFamily="34" charset="0"/>
                        </a:rPr>
                        <a:t>       chose?”</a:t>
                      </a:r>
                      <a:endParaRPr lang="en-US" sz="900" b="0" dirty="0" smtClean="0">
                        <a:solidFill>
                          <a:schemeClr val="tx1"/>
                        </a:solidFill>
                        <a:latin typeface="Verdana" pitchFamily="34" charset="0"/>
                        <a:ea typeface="Verdana" pitchFamily="34" charset="0"/>
                        <a:cs typeface="Verdana" pitchFamily="34" charset="0"/>
                      </a:endParaRPr>
                    </a:p>
                    <a:p>
                      <a:pPr marL="0" lvl="0" indent="0">
                        <a:buFont typeface="Arial" pitchFamily="34" charset="0"/>
                        <a:buNone/>
                      </a:pPr>
                      <a:endParaRPr lang="en-US" sz="900" b="0" dirty="0" smtClean="0">
                        <a:solidFill>
                          <a:schemeClr val="tx1"/>
                        </a:solidFill>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900" b="0" dirty="0" smtClean="0">
                          <a:solidFill>
                            <a:schemeClr val="tx1"/>
                          </a:solidFill>
                          <a:latin typeface="Verdana" pitchFamily="34" charset="0"/>
                          <a:ea typeface="Verdana" pitchFamily="34" charset="0"/>
                          <a:cs typeface="Verdana" pitchFamily="34" charset="0"/>
                        </a:rPr>
                        <a:t> “</a:t>
                      </a:r>
                      <a:r>
                        <a:rPr lang="en-US" sz="900" dirty="0" smtClean="0">
                          <a:solidFill>
                            <a:schemeClr val="tx1"/>
                          </a:solidFill>
                          <a:effectLst/>
                          <a:latin typeface="Verdana" pitchFamily="34" charset="0"/>
                          <a:ea typeface="Verdana" pitchFamily="34" charset="0"/>
                          <a:cs typeface="Verdana" pitchFamily="34" charset="0"/>
                        </a:rPr>
                        <a:t>What a wonderful story of your grandparent’s journey to Canada! Now you need to identify what we can learn from their story about the land, culture and history. Select a graphic organizer to organize and share this information. You might be surprised to see how much good information is in their story!”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900" dirty="0" smtClean="0">
                        <a:solidFill>
                          <a:schemeClr val="tx1"/>
                        </a:solidFill>
                        <a:effectLst/>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latin typeface="Verdana" pitchFamily="34" charset="0"/>
                          <a:ea typeface="Verdana" pitchFamily="34" charset="0"/>
                          <a:cs typeface="Verdana" pitchFamily="34" charset="0"/>
                        </a:rPr>
                        <a:t>“I agree with the pattern that you have identified in the table.  I am not convinced that the rule you wrote works for all the values in the table.  How could you prove this?”</a:t>
                      </a:r>
                    </a:p>
                    <a:p>
                      <a:pPr marL="171450" indent="-171450" algn="l">
                        <a:buFont typeface="Arial" pitchFamily="34" charset="0"/>
                        <a:buChar char="•"/>
                      </a:pPr>
                      <a:endParaRPr lang="en-US" sz="900" baseline="0" dirty="0" smtClean="0">
                        <a:solidFill>
                          <a:schemeClr val="tx1"/>
                        </a:solidFill>
                        <a:latin typeface="Verdana" pitchFamily="34" charset="0"/>
                        <a:ea typeface="Verdana" pitchFamily="34" charset="0"/>
                        <a:cs typeface="Verdana"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AU" sz="900" b="0" dirty="0" smtClean="0">
                        <a:latin typeface="Verdana" pitchFamily="34" charset="0"/>
                        <a:ea typeface="Verdana" pitchFamily="34" charset="0"/>
                        <a:cs typeface="Verdana" pitchFamily="34" charset="0"/>
                      </a:endParaRPr>
                    </a:p>
                    <a:p>
                      <a:pPr algn="ctr"/>
                      <a:endParaRPr lang="en-US" sz="900"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a:spLocks noGrp="1"/>
          </p:cNvSpPr>
          <p:nvPr>
            <p:ph type="title"/>
          </p:nvPr>
        </p:nvSpPr>
        <p:spPr>
          <a:xfrm>
            <a:off x="4495800" y="76200"/>
            <a:ext cx="2438400" cy="533399"/>
          </a:xfrm>
          <a:solidFill>
            <a:schemeClr val="bg1"/>
          </a:solidFill>
          <a:ln w="38100">
            <a:solidFill>
              <a:srgbClr val="FF0000"/>
            </a:solidFill>
          </a:ln>
        </p:spPr>
        <p:txBody>
          <a:bodyPr>
            <a:normAutofit fontScale="90000"/>
          </a:bodyPr>
          <a:lstStyle/>
          <a:p>
            <a:pPr algn="ctr"/>
            <a:r>
              <a:rPr lang="en-US" sz="1800" b="1" dirty="0" smtClean="0">
                <a:solidFill>
                  <a:schemeClr val="tx2"/>
                </a:solidFill>
                <a:latin typeface="Verdana" pitchFamily="34" charset="0"/>
                <a:ea typeface="Verdana" pitchFamily="34" charset="0"/>
                <a:cs typeface="Verdana" pitchFamily="34" charset="0"/>
              </a:rPr>
              <a:t>Four Types of Feedback</a:t>
            </a:r>
            <a:endParaRPr lang="en-US" sz="1800" b="1" dirty="0">
              <a:solidFill>
                <a:schemeClr val="tx2"/>
              </a:solidFill>
              <a:latin typeface="Verdana" pitchFamily="34" charset="0"/>
              <a:ea typeface="Verdana" pitchFamily="34" charset="0"/>
              <a:cs typeface="Verdana" pitchFamily="34" charset="0"/>
            </a:endParaRPr>
          </a:p>
        </p:txBody>
      </p:sp>
      <p:sp>
        <p:nvSpPr>
          <p:cNvPr id="5" name="Slide Number Placeholder 4"/>
          <p:cNvSpPr txBox="1"/>
          <p:nvPr/>
        </p:nvSpPr>
        <p:spPr>
          <a:xfrm>
            <a:off x="6705600" y="6370624"/>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11</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18708584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1371600"/>
          </a:xfr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3200" b="1" dirty="0" smtClean="0">
                <a:solidFill>
                  <a:schemeClr val="tx2"/>
                </a:solidFill>
                <a:latin typeface="Verdana" pitchFamily="34" charset="0"/>
                <a:ea typeface="Verdana" pitchFamily="34" charset="0"/>
                <a:cs typeface="Verdana" pitchFamily="34" charset="0"/>
              </a:rPr>
              <a:t>Recommendations for </a:t>
            </a:r>
            <a:br>
              <a:rPr lang="en-US" sz="3200" b="1" dirty="0" smtClean="0">
                <a:solidFill>
                  <a:schemeClr val="tx2"/>
                </a:solidFill>
                <a:latin typeface="Verdana" pitchFamily="34" charset="0"/>
                <a:ea typeface="Verdana" pitchFamily="34" charset="0"/>
                <a:cs typeface="Verdana" pitchFamily="34" charset="0"/>
              </a:rPr>
            </a:br>
            <a:r>
              <a:rPr lang="en-US" sz="3200" b="1" dirty="0" smtClean="0">
                <a:solidFill>
                  <a:schemeClr val="tx2"/>
                </a:solidFill>
                <a:latin typeface="Verdana" pitchFamily="34" charset="0"/>
                <a:ea typeface="Verdana" pitchFamily="34" charset="0"/>
                <a:cs typeface="Verdana" pitchFamily="34" charset="0"/>
              </a:rPr>
              <a:t>One-to-One Conferencing </a:t>
            </a:r>
            <a:br>
              <a:rPr lang="en-US" sz="3200" b="1" dirty="0" smtClean="0">
                <a:solidFill>
                  <a:schemeClr val="tx2"/>
                </a:solidFill>
                <a:latin typeface="Verdana" pitchFamily="34" charset="0"/>
                <a:ea typeface="Verdana" pitchFamily="34" charset="0"/>
                <a:cs typeface="Verdana" pitchFamily="34" charset="0"/>
              </a:rPr>
            </a:br>
            <a:r>
              <a:rPr lang="en-US" sz="3200" b="1" dirty="0" smtClean="0">
                <a:solidFill>
                  <a:schemeClr val="tx2"/>
                </a:solidFill>
                <a:latin typeface="Verdana" pitchFamily="34" charset="0"/>
                <a:ea typeface="Verdana" pitchFamily="34" charset="0"/>
                <a:cs typeface="Verdana" pitchFamily="34" charset="0"/>
              </a:rPr>
              <a:t>2013-2014</a:t>
            </a:r>
            <a:endParaRPr lang="en-US" sz="3200" b="1" dirty="0">
              <a:solidFill>
                <a:schemeClr val="tx2"/>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2133601"/>
            <a:ext cx="8458199" cy="4191000"/>
          </a:xfr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Font typeface="Arial" pitchFamily="34" charset="0"/>
              <a:buChar char="•"/>
            </a:pPr>
            <a:r>
              <a:rPr lang="en-US" sz="2000" dirty="0" smtClean="0">
                <a:solidFill>
                  <a:schemeClr val="tx1"/>
                </a:solidFill>
                <a:latin typeface="Verdana" pitchFamily="34" charset="0"/>
                <a:ea typeface="Verdana" pitchFamily="34" charset="0"/>
                <a:cs typeface="Verdana" pitchFamily="34" charset="0"/>
              </a:rPr>
              <a:t>Refer to the Recommendations for One-to-One Conferencing with your Students</a:t>
            </a:r>
            <a:endParaRPr lang="en-US" sz="2000" dirty="0">
              <a:solidFill>
                <a:schemeClr val="tx1"/>
              </a:solidFill>
              <a:latin typeface="Verdana" pitchFamily="34" charset="0"/>
              <a:ea typeface="Verdana" pitchFamily="34" charset="0"/>
              <a:cs typeface="Verdana" pitchFamily="34" charset="0"/>
            </a:endParaRPr>
          </a:p>
        </p:txBody>
      </p:sp>
      <p:sp>
        <p:nvSpPr>
          <p:cNvPr id="5" name="Slide Number Placeholder 4"/>
          <p:cNvSpPr txBox="1"/>
          <p:nvPr/>
        </p:nvSpPr>
        <p:spPr>
          <a:xfrm>
            <a:off x="6858000" y="6324600"/>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12</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347109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73075" y="763588"/>
            <a:ext cx="8229600" cy="1458912"/>
          </a:xfrm>
          <a:ln w="38100">
            <a:solidFill>
              <a:srgbClr val="FF0000"/>
            </a:solidFill>
          </a:ln>
        </p:spPr>
        <p:txBody>
          <a:bodyPr>
            <a:normAutofit fontScale="90000"/>
          </a:bodyPr>
          <a:lstStyle/>
          <a:p>
            <a:r>
              <a:rPr lang="en-US" b="1" i="1" dirty="0" smtClean="0">
                <a:solidFill>
                  <a:srgbClr val="FF0000"/>
                </a:solidFill>
                <a:latin typeface="Verdana" pitchFamily="34" charset="0"/>
                <a:ea typeface="Verdana" pitchFamily="34" charset="0"/>
                <a:cs typeface="Verdana" pitchFamily="34" charset="0"/>
              </a:rPr>
              <a:t>Recommendations</a:t>
            </a:r>
            <a:r>
              <a:rPr lang="en-US" b="1" dirty="0" smtClean="0">
                <a:latin typeface="Verdana" pitchFamily="34" charset="0"/>
                <a:ea typeface="Verdana" pitchFamily="34" charset="0"/>
                <a:cs typeface="Verdana" pitchFamily="34" charset="0"/>
              </a:rPr>
              <a:t> </a:t>
            </a:r>
            <a:r>
              <a:rPr lang="en-US" b="1" dirty="0" smtClean="0">
                <a:solidFill>
                  <a:schemeClr val="tx2"/>
                </a:solidFill>
                <a:latin typeface="Verdana" pitchFamily="34" charset="0"/>
                <a:ea typeface="Verdana" pitchFamily="34" charset="0"/>
                <a:cs typeface="Verdana" pitchFamily="34" charset="0"/>
              </a:rPr>
              <a:t>for </a:t>
            </a:r>
            <a:br>
              <a:rPr lang="en-US" b="1" dirty="0" smtClean="0">
                <a:solidFill>
                  <a:schemeClr val="tx2"/>
                </a:solidFill>
                <a:latin typeface="Verdana" pitchFamily="34" charset="0"/>
                <a:ea typeface="Verdana" pitchFamily="34" charset="0"/>
                <a:cs typeface="Verdana" pitchFamily="34" charset="0"/>
              </a:rPr>
            </a:br>
            <a:r>
              <a:rPr lang="en-US" b="1" dirty="0" smtClean="0">
                <a:solidFill>
                  <a:schemeClr val="tx2"/>
                </a:solidFill>
                <a:latin typeface="Verdana" pitchFamily="34" charset="0"/>
                <a:ea typeface="Verdana" pitchFamily="34" charset="0"/>
                <a:cs typeface="Verdana" pitchFamily="34" charset="0"/>
              </a:rPr>
              <a:t>One-to-One Conferencing</a:t>
            </a:r>
            <a:br>
              <a:rPr lang="en-US" b="1" dirty="0" smtClean="0">
                <a:solidFill>
                  <a:schemeClr val="tx2"/>
                </a:solidFill>
                <a:latin typeface="Verdana" pitchFamily="34" charset="0"/>
                <a:ea typeface="Verdana" pitchFamily="34" charset="0"/>
                <a:cs typeface="Verdana" pitchFamily="34" charset="0"/>
              </a:rPr>
            </a:br>
            <a:endParaRPr lang="en-US" sz="2400" b="1" dirty="0" smtClean="0">
              <a:solidFill>
                <a:schemeClr val="tx2"/>
              </a:solidFill>
              <a:latin typeface="Verdana" pitchFamily="34" charset="0"/>
              <a:ea typeface="Verdana" pitchFamily="34" charset="0"/>
              <a:cs typeface="Verdana" pitchFamily="34" charset="0"/>
            </a:endParaRPr>
          </a:p>
        </p:txBody>
      </p:sp>
      <p:sp>
        <p:nvSpPr>
          <p:cNvPr id="40965" name="TextBox 1"/>
          <p:cNvSpPr txBox="1">
            <a:spLocks noChangeArrowheads="1"/>
          </p:cNvSpPr>
          <p:nvPr/>
        </p:nvSpPr>
        <p:spPr bwMode="auto">
          <a:xfrm>
            <a:off x="923925" y="2415094"/>
            <a:ext cx="7251700" cy="3985706"/>
          </a:xfrm>
          <a:prstGeom prst="rect">
            <a:avLst/>
          </a:prstGeom>
          <a:noFill/>
          <a:ln>
            <a:solidFill>
              <a:srgbClr val="FF0000"/>
            </a:solidFill>
          </a:ln>
          <a:extLst/>
        </p:spPr>
        <p:txBody>
          <a:bodyPr>
            <a:spAutoFit/>
          </a:bodyPr>
          <a:lstStyle>
            <a:lvl1pPr marL="457200" indent="-457200" eaLnBrk="0" hangingPunct="0">
              <a:defRPr sz="1000">
                <a:solidFill>
                  <a:schemeClr val="tx1"/>
                </a:solidFill>
                <a:latin typeface="Times New Roman" pitchFamily="18" charset="0"/>
                <a:cs typeface="Arial" pitchFamily="34" charset="0"/>
              </a:defRPr>
            </a:lvl1pPr>
            <a:lvl2pPr marL="742950" indent="-285750" eaLnBrk="0" hangingPunct="0">
              <a:defRPr sz="1000">
                <a:solidFill>
                  <a:schemeClr val="tx1"/>
                </a:solidFill>
                <a:latin typeface="Times New Roman" pitchFamily="18" charset="0"/>
                <a:cs typeface="Arial" pitchFamily="34" charset="0"/>
              </a:defRPr>
            </a:lvl2pPr>
            <a:lvl3pPr marL="1143000" indent="-228600" eaLnBrk="0" hangingPunct="0">
              <a:defRPr sz="1000">
                <a:solidFill>
                  <a:schemeClr val="tx1"/>
                </a:solidFill>
                <a:latin typeface="Times New Roman" pitchFamily="18" charset="0"/>
                <a:cs typeface="Arial" pitchFamily="34" charset="0"/>
              </a:defRPr>
            </a:lvl3pPr>
            <a:lvl4pPr marL="1600200" indent="-228600" eaLnBrk="0" hangingPunct="0">
              <a:defRPr sz="1000">
                <a:solidFill>
                  <a:schemeClr val="tx1"/>
                </a:solidFill>
                <a:latin typeface="Times New Roman" pitchFamily="18" charset="0"/>
                <a:cs typeface="Arial" pitchFamily="34" charset="0"/>
              </a:defRPr>
            </a:lvl4pPr>
            <a:lvl5pPr marL="2057400" indent="-228600" eaLnBrk="0" hangingPunct="0">
              <a:defRPr sz="10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Arial" pitchFamily="34" charset="0"/>
              </a:defRPr>
            </a:lvl9pPr>
          </a:lstStyle>
          <a:p>
            <a:pPr marL="0" indent="0" algn="ctr" eaLnBrk="1" hangingPunct="1">
              <a:defRPr/>
            </a:pPr>
            <a:r>
              <a:rPr lang="en-US" sz="2800" b="1" dirty="0" smtClean="0">
                <a:latin typeface="Verdana" pitchFamily="34" charset="0"/>
                <a:ea typeface="Verdana" pitchFamily="34" charset="0"/>
                <a:cs typeface="Verdana" pitchFamily="34" charset="0"/>
              </a:rPr>
              <a:t>Building Background Knowledge</a:t>
            </a:r>
          </a:p>
          <a:p>
            <a:pPr marL="0" indent="0" algn="ctr" eaLnBrk="1" hangingPunct="1">
              <a:defRPr/>
            </a:pPr>
            <a:endParaRPr lang="en-US" sz="2800" b="1" dirty="0" smtClean="0">
              <a:latin typeface="Verdana" pitchFamily="34" charset="0"/>
              <a:ea typeface="Verdana" pitchFamily="34" charset="0"/>
              <a:cs typeface="Verdana" pitchFamily="34" charset="0"/>
            </a:endParaRPr>
          </a:p>
          <a:p>
            <a:pPr marL="228600" indent="-228600" eaLnBrk="1" fontAlgn="auto" hangingPunct="1">
              <a:spcBef>
                <a:spcPts val="0"/>
              </a:spcBef>
              <a:spcAft>
                <a:spcPts val="700"/>
              </a:spcAft>
              <a:defRPr/>
            </a:pPr>
            <a:r>
              <a:rPr lang="en-US" sz="1800" dirty="0" smtClean="0">
                <a:latin typeface="Verdana" pitchFamily="34" charset="0"/>
                <a:ea typeface="Verdana" pitchFamily="34" charset="0"/>
                <a:cs typeface="Verdana" pitchFamily="34" charset="0"/>
              </a:rPr>
              <a:t>1. 	When </a:t>
            </a:r>
            <a:r>
              <a:rPr lang="en-US" sz="1800" dirty="0">
                <a:latin typeface="Verdana" pitchFamily="34" charset="0"/>
                <a:ea typeface="Verdana" pitchFamily="34" charset="0"/>
                <a:cs typeface="Verdana" pitchFamily="34" charset="0"/>
              </a:rPr>
              <a:t>should one-to-one conferencing take place? </a:t>
            </a:r>
          </a:p>
          <a:p>
            <a:pPr marL="228600" indent="-228600" eaLnBrk="1" fontAlgn="auto" hangingPunct="1">
              <a:spcBef>
                <a:spcPts val="0"/>
              </a:spcBef>
              <a:spcAft>
                <a:spcPts val="700"/>
              </a:spcAft>
              <a:defRPr/>
            </a:pPr>
            <a:r>
              <a:rPr lang="en-US" sz="1800" dirty="0" smtClean="0">
                <a:latin typeface="Verdana" pitchFamily="34" charset="0"/>
                <a:ea typeface="Verdana" pitchFamily="34" charset="0"/>
                <a:cs typeface="Verdana" pitchFamily="34" charset="0"/>
              </a:rPr>
              <a:t>2. 	When </a:t>
            </a:r>
            <a:r>
              <a:rPr lang="en-US" sz="1800" dirty="0">
                <a:latin typeface="Verdana" pitchFamily="34" charset="0"/>
                <a:ea typeface="Verdana" pitchFamily="34" charset="0"/>
                <a:cs typeface="Verdana" pitchFamily="34" charset="0"/>
              </a:rPr>
              <a:t>should small group conferencing take place?</a:t>
            </a:r>
          </a:p>
          <a:p>
            <a:pPr marL="228600" indent="-228600" eaLnBrk="1" fontAlgn="auto" hangingPunct="1">
              <a:spcBef>
                <a:spcPts val="0"/>
              </a:spcBef>
              <a:spcAft>
                <a:spcPts val="700"/>
              </a:spcAft>
              <a:defRPr/>
            </a:pPr>
            <a:r>
              <a:rPr lang="en-US" sz="1800" dirty="0" smtClean="0">
                <a:latin typeface="Verdana" pitchFamily="34" charset="0"/>
                <a:ea typeface="Verdana" pitchFamily="34" charset="0"/>
                <a:cs typeface="Verdana" pitchFamily="34" charset="0"/>
              </a:rPr>
              <a:t>3. 	How </a:t>
            </a:r>
            <a:r>
              <a:rPr lang="en-US" sz="1800" dirty="0">
                <a:latin typeface="Verdana" pitchFamily="34" charset="0"/>
                <a:ea typeface="Verdana" pitchFamily="34" charset="0"/>
                <a:cs typeface="Verdana" pitchFamily="34" charset="0"/>
              </a:rPr>
              <a:t>will you schedule the conference into your </a:t>
            </a:r>
            <a:r>
              <a:rPr lang="en-US" sz="1800" dirty="0" smtClean="0">
                <a:latin typeface="Verdana" pitchFamily="34" charset="0"/>
                <a:ea typeface="Verdana" pitchFamily="34" charset="0"/>
                <a:cs typeface="Verdana" pitchFamily="34" charset="0"/>
              </a:rPr>
              <a:t>	teaching </a:t>
            </a:r>
            <a:r>
              <a:rPr lang="en-US" sz="1800" dirty="0">
                <a:latin typeface="Verdana" pitchFamily="34" charset="0"/>
                <a:ea typeface="Verdana" pitchFamily="34" charset="0"/>
                <a:cs typeface="Verdana" pitchFamily="34" charset="0"/>
              </a:rPr>
              <a:t>period? How often?</a:t>
            </a:r>
          </a:p>
          <a:p>
            <a:pPr marL="228600" indent="-228600" eaLnBrk="1" fontAlgn="auto" hangingPunct="1">
              <a:spcBef>
                <a:spcPts val="0"/>
              </a:spcBef>
              <a:spcAft>
                <a:spcPts val="700"/>
              </a:spcAft>
              <a:defRPr/>
            </a:pPr>
            <a:r>
              <a:rPr lang="en-US" sz="1800" dirty="0" smtClean="0">
                <a:latin typeface="Verdana" pitchFamily="34" charset="0"/>
                <a:ea typeface="Verdana" pitchFamily="34" charset="0"/>
                <a:cs typeface="Verdana" pitchFamily="34" charset="0"/>
              </a:rPr>
              <a:t>4. 	Who </a:t>
            </a:r>
            <a:r>
              <a:rPr lang="en-US" sz="1800" dirty="0">
                <a:latin typeface="Verdana" pitchFamily="34" charset="0"/>
                <a:ea typeface="Verdana" pitchFamily="34" charset="0"/>
                <a:cs typeface="Verdana" pitchFamily="34" charset="0"/>
              </a:rPr>
              <a:t>gets to participate in the conference? </a:t>
            </a:r>
          </a:p>
          <a:p>
            <a:pPr marL="228600" indent="-228600" eaLnBrk="1" fontAlgn="auto" hangingPunct="1">
              <a:spcBef>
                <a:spcPts val="0"/>
              </a:spcBef>
              <a:spcAft>
                <a:spcPts val="700"/>
              </a:spcAft>
              <a:defRPr/>
            </a:pPr>
            <a:r>
              <a:rPr lang="en-US" sz="1800" dirty="0" smtClean="0">
                <a:latin typeface="Verdana" pitchFamily="34" charset="0"/>
                <a:ea typeface="Verdana" pitchFamily="34" charset="0"/>
                <a:cs typeface="Verdana" pitchFamily="34" charset="0"/>
              </a:rPr>
              <a:t>5. 	What </a:t>
            </a:r>
            <a:r>
              <a:rPr lang="en-US" sz="1800" dirty="0">
                <a:latin typeface="Verdana" pitchFamily="34" charset="0"/>
                <a:ea typeface="Verdana" pitchFamily="34" charset="0"/>
                <a:cs typeface="Verdana" pitchFamily="34" charset="0"/>
              </a:rPr>
              <a:t>will you discuss?</a:t>
            </a:r>
          </a:p>
          <a:p>
            <a:pPr marL="228600" indent="-228600" eaLnBrk="1" fontAlgn="auto" hangingPunct="1">
              <a:spcBef>
                <a:spcPts val="0"/>
              </a:spcBef>
              <a:spcAft>
                <a:spcPts val="700"/>
              </a:spcAft>
              <a:defRPr/>
            </a:pPr>
            <a:r>
              <a:rPr lang="en-US" sz="1800" dirty="0" smtClean="0">
                <a:latin typeface="Verdana" pitchFamily="34" charset="0"/>
                <a:ea typeface="Verdana" pitchFamily="34" charset="0"/>
                <a:cs typeface="Verdana" pitchFamily="34" charset="0"/>
              </a:rPr>
              <a:t>6. 	What </a:t>
            </a:r>
            <a:r>
              <a:rPr lang="en-US" sz="1800" dirty="0">
                <a:latin typeface="Verdana" pitchFamily="34" charset="0"/>
                <a:ea typeface="Verdana" pitchFamily="34" charset="0"/>
                <a:cs typeface="Verdana" pitchFamily="34" charset="0"/>
              </a:rPr>
              <a:t>will you do with the remainder of the students </a:t>
            </a:r>
            <a:r>
              <a:rPr lang="en-US" sz="1800" dirty="0" smtClean="0">
                <a:latin typeface="Verdana" pitchFamily="34" charset="0"/>
                <a:ea typeface="Verdana" pitchFamily="34" charset="0"/>
                <a:cs typeface="Verdana" pitchFamily="34" charset="0"/>
              </a:rPr>
              <a:t>	while </a:t>
            </a:r>
            <a:r>
              <a:rPr lang="en-US" sz="1800" dirty="0">
                <a:latin typeface="Verdana" pitchFamily="34" charset="0"/>
                <a:ea typeface="Verdana" pitchFamily="34" charset="0"/>
                <a:cs typeface="Verdana" pitchFamily="34" charset="0"/>
              </a:rPr>
              <a:t>you are conferencing</a:t>
            </a:r>
            <a:r>
              <a:rPr lang="en-US" sz="1800" dirty="0" smtClean="0">
                <a:latin typeface="Verdana" pitchFamily="34" charset="0"/>
                <a:ea typeface="Verdana" pitchFamily="34" charset="0"/>
                <a:cs typeface="Verdana" pitchFamily="34" charset="0"/>
              </a:rPr>
              <a:t>? </a:t>
            </a:r>
          </a:p>
          <a:p>
            <a:pPr marL="228600" indent="-228600" eaLnBrk="1" fontAlgn="auto" hangingPunct="1">
              <a:spcBef>
                <a:spcPts val="0"/>
              </a:spcBef>
              <a:spcAft>
                <a:spcPts val="700"/>
              </a:spcAft>
              <a:defRPr/>
            </a:pPr>
            <a:r>
              <a:rPr lang="en-US" sz="1800" dirty="0" smtClean="0">
                <a:latin typeface="Verdana" pitchFamily="34" charset="0"/>
                <a:ea typeface="Verdana" pitchFamily="34" charset="0"/>
                <a:cs typeface="Verdana" pitchFamily="34" charset="0"/>
              </a:rPr>
              <a:t>7. 	How long should a one-to-one conference take?</a:t>
            </a:r>
          </a:p>
        </p:txBody>
      </p:sp>
      <p:sp>
        <p:nvSpPr>
          <p:cNvPr id="6"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13</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351408877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685800"/>
            <a:ext cx="8229600" cy="1143000"/>
          </a:xfrm>
          <a:ln w="38100">
            <a:solidFill>
              <a:srgbClr val="FF0000"/>
            </a:solidFill>
          </a:ln>
        </p:spPr>
        <p:txBody>
          <a:bodyPr>
            <a:normAutofit fontScale="90000"/>
          </a:bodyPr>
          <a:lstStyle/>
          <a:p>
            <a:r>
              <a:rPr lang="en-US" b="1" i="1" dirty="0" smtClean="0">
                <a:solidFill>
                  <a:srgbClr val="FF0000"/>
                </a:solidFill>
                <a:latin typeface="Verdana" pitchFamily="34" charset="0"/>
                <a:ea typeface="Verdana" pitchFamily="34" charset="0"/>
                <a:cs typeface="Verdana" pitchFamily="34" charset="0"/>
              </a:rPr>
              <a:t/>
            </a:r>
            <a:br>
              <a:rPr lang="en-US" b="1" i="1" dirty="0" smtClean="0">
                <a:solidFill>
                  <a:srgbClr val="FF0000"/>
                </a:solidFill>
                <a:latin typeface="Verdana" pitchFamily="34" charset="0"/>
                <a:ea typeface="Verdana" pitchFamily="34" charset="0"/>
                <a:cs typeface="Verdana" pitchFamily="34" charset="0"/>
              </a:rPr>
            </a:br>
            <a:r>
              <a:rPr lang="en-US" sz="4000" b="1" i="1" dirty="0" smtClean="0">
                <a:solidFill>
                  <a:srgbClr val="FF0000"/>
                </a:solidFill>
                <a:latin typeface="Verdana" pitchFamily="34" charset="0"/>
                <a:ea typeface="Verdana" pitchFamily="34" charset="0"/>
                <a:cs typeface="Verdana" pitchFamily="34" charset="0"/>
              </a:rPr>
              <a:t>Recommendations</a:t>
            </a:r>
            <a:r>
              <a:rPr lang="en-US" sz="4000" b="1" dirty="0" smtClean="0">
                <a:latin typeface="Verdana" pitchFamily="34" charset="0"/>
                <a:ea typeface="Verdana" pitchFamily="34" charset="0"/>
                <a:cs typeface="Verdana" pitchFamily="34" charset="0"/>
              </a:rPr>
              <a:t> </a:t>
            </a:r>
            <a:r>
              <a:rPr lang="en-US" sz="4000" b="1" dirty="0" smtClean="0">
                <a:solidFill>
                  <a:srgbClr val="002060"/>
                </a:solidFill>
                <a:latin typeface="Verdana" pitchFamily="34" charset="0"/>
                <a:ea typeface="Verdana" pitchFamily="34" charset="0"/>
                <a:cs typeface="Verdana" pitchFamily="34" charset="0"/>
              </a:rPr>
              <a:t>for </a:t>
            </a:r>
            <a:br>
              <a:rPr lang="en-US" sz="4000" b="1" dirty="0" smtClean="0">
                <a:solidFill>
                  <a:srgbClr val="002060"/>
                </a:solidFill>
                <a:latin typeface="Verdana" pitchFamily="34" charset="0"/>
                <a:ea typeface="Verdana" pitchFamily="34" charset="0"/>
                <a:cs typeface="Verdana" pitchFamily="34" charset="0"/>
              </a:rPr>
            </a:br>
            <a:r>
              <a:rPr lang="en-US" sz="4000" b="1" dirty="0" smtClean="0">
                <a:solidFill>
                  <a:srgbClr val="002060"/>
                </a:solidFill>
                <a:latin typeface="Verdana" pitchFamily="34" charset="0"/>
                <a:ea typeface="Verdana" pitchFamily="34" charset="0"/>
                <a:cs typeface="Verdana" pitchFamily="34" charset="0"/>
              </a:rPr>
              <a:t>One-to-One Conferencing</a:t>
            </a:r>
            <a:r>
              <a:rPr lang="en-US" sz="4000" b="1" dirty="0" smtClean="0">
                <a:latin typeface="Verdana" pitchFamily="34" charset="0"/>
                <a:ea typeface="Verdana" pitchFamily="34" charset="0"/>
                <a:cs typeface="Verdana" pitchFamily="34" charset="0"/>
              </a:rPr>
              <a:t/>
            </a:r>
            <a:br>
              <a:rPr lang="en-US" sz="4000" b="1" dirty="0" smtClean="0">
                <a:latin typeface="Verdana" pitchFamily="34" charset="0"/>
                <a:ea typeface="Verdana" pitchFamily="34" charset="0"/>
                <a:cs typeface="Verdana" pitchFamily="34" charset="0"/>
              </a:rPr>
            </a:br>
            <a:endParaRPr lang="en-US" sz="4000" b="1" dirty="0" smtClean="0">
              <a:latin typeface="Verdana" pitchFamily="34" charset="0"/>
              <a:ea typeface="Verdana" pitchFamily="34" charset="0"/>
              <a:cs typeface="Verdana" pitchFamily="34" charset="0"/>
            </a:endParaRPr>
          </a:p>
        </p:txBody>
      </p:sp>
      <p:sp>
        <p:nvSpPr>
          <p:cNvPr id="40965" name="TextBox 1"/>
          <p:cNvSpPr txBox="1">
            <a:spLocks noChangeArrowheads="1"/>
          </p:cNvSpPr>
          <p:nvPr/>
        </p:nvSpPr>
        <p:spPr bwMode="auto">
          <a:xfrm>
            <a:off x="381000" y="1952393"/>
            <a:ext cx="8229600" cy="4783361"/>
          </a:xfrm>
          <a:prstGeom prst="rect">
            <a:avLst/>
          </a:prstGeom>
          <a:noFill/>
          <a:ln>
            <a:solidFill>
              <a:srgbClr val="FF0000"/>
            </a:solidFill>
          </a:ln>
          <a:extLst/>
        </p:spPr>
        <p:txBody>
          <a:bodyPr wrap="square">
            <a:spAutoFit/>
          </a:bodyPr>
          <a:lstStyle>
            <a:lvl1pPr marL="457200" indent="-457200" eaLnBrk="0" hangingPunct="0">
              <a:defRPr sz="1000">
                <a:solidFill>
                  <a:schemeClr val="tx1"/>
                </a:solidFill>
                <a:latin typeface="Times New Roman" pitchFamily="18" charset="0"/>
                <a:cs typeface="Arial" pitchFamily="34" charset="0"/>
              </a:defRPr>
            </a:lvl1pPr>
            <a:lvl2pPr marL="742950" indent="-285750" eaLnBrk="0" hangingPunct="0">
              <a:defRPr sz="1000">
                <a:solidFill>
                  <a:schemeClr val="tx1"/>
                </a:solidFill>
                <a:latin typeface="Times New Roman" pitchFamily="18" charset="0"/>
                <a:cs typeface="Arial" pitchFamily="34" charset="0"/>
              </a:defRPr>
            </a:lvl2pPr>
            <a:lvl3pPr marL="1143000" indent="-228600" eaLnBrk="0" hangingPunct="0">
              <a:defRPr sz="1000">
                <a:solidFill>
                  <a:schemeClr val="tx1"/>
                </a:solidFill>
                <a:latin typeface="Times New Roman" pitchFamily="18" charset="0"/>
                <a:cs typeface="Arial" pitchFamily="34" charset="0"/>
              </a:defRPr>
            </a:lvl3pPr>
            <a:lvl4pPr marL="1600200" indent="-228600" eaLnBrk="0" hangingPunct="0">
              <a:defRPr sz="1000">
                <a:solidFill>
                  <a:schemeClr val="tx1"/>
                </a:solidFill>
                <a:latin typeface="Times New Roman" pitchFamily="18" charset="0"/>
                <a:cs typeface="Arial" pitchFamily="34" charset="0"/>
              </a:defRPr>
            </a:lvl4pPr>
            <a:lvl5pPr marL="2057400" indent="-228600" eaLnBrk="0" hangingPunct="0">
              <a:defRPr sz="10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10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10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10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1000">
                <a:solidFill>
                  <a:schemeClr val="tx1"/>
                </a:solidFill>
                <a:latin typeface="Times New Roman" pitchFamily="18" charset="0"/>
                <a:cs typeface="Arial" pitchFamily="34" charset="0"/>
              </a:defRPr>
            </a:lvl9pPr>
          </a:lstStyle>
          <a:p>
            <a:pPr marL="0" indent="0" algn="ctr" eaLnBrk="1" hangingPunct="1">
              <a:defRPr/>
            </a:pPr>
            <a:r>
              <a:rPr lang="en-US" sz="2800" b="1" dirty="0" smtClean="0">
                <a:latin typeface="Verdana" pitchFamily="34" charset="0"/>
                <a:ea typeface="Verdana" pitchFamily="34" charset="0"/>
                <a:cs typeface="Verdana" pitchFamily="34" charset="0"/>
              </a:rPr>
              <a:t>Building Background Knowledge</a:t>
            </a:r>
          </a:p>
          <a:p>
            <a:pPr marL="0" indent="0" algn="ctr" eaLnBrk="1" hangingPunct="1">
              <a:defRPr/>
            </a:pPr>
            <a:endParaRPr lang="en-US" sz="2800" dirty="0" smtClean="0">
              <a:latin typeface="Verdana" pitchFamily="34" charset="0"/>
              <a:ea typeface="Verdana" pitchFamily="34" charset="0"/>
              <a:cs typeface="Verdana" pitchFamily="34" charset="0"/>
            </a:endParaRPr>
          </a:p>
          <a:p>
            <a:pPr marL="342900" indent="-342900" eaLnBrk="1" fontAlgn="auto" hangingPunct="1">
              <a:spcBef>
                <a:spcPts val="0"/>
              </a:spcBef>
              <a:spcAft>
                <a:spcPts val="700"/>
              </a:spcAft>
              <a:defRPr/>
            </a:pPr>
            <a:r>
              <a:rPr lang="en-US" sz="1600" dirty="0" smtClean="0">
                <a:latin typeface="Verdana" pitchFamily="34" charset="0"/>
                <a:ea typeface="Verdana" pitchFamily="34" charset="0"/>
                <a:cs typeface="Verdana" pitchFamily="34" charset="0"/>
              </a:rPr>
              <a:t>  8. 	How </a:t>
            </a:r>
            <a:r>
              <a:rPr lang="en-US" sz="1600" dirty="0">
                <a:latin typeface="Verdana" pitchFamily="34" charset="0"/>
                <a:ea typeface="Verdana" pitchFamily="34" charset="0"/>
                <a:cs typeface="Verdana" pitchFamily="34" charset="0"/>
              </a:rPr>
              <a:t>will you schedule opportunities for targeted instruction as a </a:t>
            </a:r>
            <a:r>
              <a:rPr lang="en-US" sz="1600" dirty="0" smtClean="0">
                <a:latin typeface="Verdana" pitchFamily="34" charset="0"/>
                <a:ea typeface="Verdana" pitchFamily="34" charset="0"/>
                <a:cs typeface="Verdana" pitchFamily="34" charset="0"/>
              </a:rPr>
              <a:t>	result </a:t>
            </a:r>
            <a:r>
              <a:rPr lang="en-US" sz="1600" dirty="0">
                <a:latin typeface="Verdana" pitchFamily="34" charset="0"/>
                <a:ea typeface="Verdana" pitchFamily="34" charset="0"/>
                <a:cs typeface="Verdana" pitchFamily="34" charset="0"/>
              </a:rPr>
              <a:t>of </a:t>
            </a:r>
            <a:r>
              <a:rPr lang="en-US" sz="1600" dirty="0" smtClean="0">
                <a:latin typeface="Verdana" pitchFamily="34" charset="0"/>
                <a:ea typeface="Verdana" pitchFamily="34" charset="0"/>
                <a:cs typeface="Verdana" pitchFamily="34" charset="0"/>
              </a:rPr>
              <a:t>setting </a:t>
            </a:r>
            <a:r>
              <a:rPr lang="en-US" sz="1600" dirty="0">
                <a:latin typeface="Verdana" pitchFamily="34" charset="0"/>
                <a:ea typeface="Verdana" pitchFamily="34" charset="0"/>
                <a:cs typeface="Verdana" pitchFamily="34" charset="0"/>
              </a:rPr>
              <a:t>goals from the conference? </a:t>
            </a:r>
          </a:p>
          <a:p>
            <a:pPr marL="342900" indent="-342900" eaLnBrk="1" fontAlgn="auto" hangingPunct="1">
              <a:spcBef>
                <a:spcPts val="0"/>
              </a:spcBef>
              <a:spcAft>
                <a:spcPts val="700"/>
              </a:spcAft>
              <a:defRPr/>
            </a:pPr>
            <a:r>
              <a:rPr lang="en-US" sz="1600" dirty="0" smtClean="0">
                <a:latin typeface="Verdana" pitchFamily="34" charset="0"/>
                <a:ea typeface="Verdana" pitchFamily="34" charset="0"/>
                <a:cs typeface="Verdana" pitchFamily="34" charset="0"/>
              </a:rPr>
              <a:t>  9. 	How </a:t>
            </a:r>
            <a:r>
              <a:rPr lang="en-US" sz="1600" dirty="0">
                <a:latin typeface="Verdana" pitchFamily="34" charset="0"/>
                <a:ea typeface="Verdana" pitchFamily="34" charset="0"/>
                <a:cs typeface="Verdana" pitchFamily="34" charset="0"/>
              </a:rPr>
              <a:t>will you and your students know they are progressing? </a:t>
            </a:r>
          </a:p>
          <a:p>
            <a:pPr marL="342900" indent="-342900" eaLnBrk="1" fontAlgn="auto" hangingPunct="1">
              <a:spcBef>
                <a:spcPts val="0"/>
              </a:spcBef>
              <a:spcAft>
                <a:spcPts val="700"/>
              </a:spcAft>
              <a:defRPr/>
            </a:pPr>
            <a:r>
              <a:rPr lang="en-US" sz="1600" dirty="0" smtClean="0">
                <a:latin typeface="Verdana" pitchFamily="34" charset="0"/>
                <a:ea typeface="Verdana" pitchFamily="34" charset="0"/>
                <a:cs typeface="Verdana" pitchFamily="34" charset="0"/>
              </a:rPr>
              <a:t>10. 	Establish </a:t>
            </a:r>
            <a:r>
              <a:rPr lang="en-US" sz="1600" dirty="0">
                <a:latin typeface="Verdana" pitchFamily="34" charset="0"/>
                <a:ea typeface="Verdana" pitchFamily="34" charset="0"/>
                <a:cs typeface="Verdana" pitchFamily="34" charset="0"/>
              </a:rPr>
              <a:t>questions, such as the following, to ask the student(s) </a:t>
            </a:r>
            <a:r>
              <a:rPr lang="en-US" sz="1600" dirty="0" smtClean="0">
                <a:latin typeface="Verdana" pitchFamily="34" charset="0"/>
                <a:ea typeface="Verdana" pitchFamily="34" charset="0"/>
                <a:cs typeface="Verdana" pitchFamily="34" charset="0"/>
              </a:rPr>
              <a:t>	during conferencing</a:t>
            </a:r>
            <a:r>
              <a:rPr lang="en-US" sz="1600" dirty="0">
                <a:latin typeface="Verdana" pitchFamily="34" charset="0"/>
                <a:ea typeface="Verdana" pitchFamily="34" charset="0"/>
                <a:cs typeface="Verdana" pitchFamily="34" charset="0"/>
              </a:rPr>
              <a:t>:</a:t>
            </a:r>
          </a:p>
          <a:p>
            <a:pPr marL="1428750" lvl="3" eaLnBrk="1" hangingPunct="1">
              <a:spcAft>
                <a:spcPts val="700"/>
              </a:spcAft>
              <a:buFont typeface="Arial" pitchFamily="34" charset="0"/>
              <a:buChar char="•"/>
              <a:defRPr/>
            </a:pPr>
            <a:r>
              <a:rPr lang="en-US" sz="1600" dirty="0">
                <a:latin typeface="Verdana" pitchFamily="34" charset="0"/>
                <a:ea typeface="Verdana" pitchFamily="34" charset="0"/>
                <a:cs typeface="Verdana" pitchFamily="34" charset="0"/>
              </a:rPr>
              <a:t>When you finished taking the CDT, do you recall an area of need? </a:t>
            </a:r>
          </a:p>
          <a:p>
            <a:pPr marL="1428750" lvl="3" eaLnBrk="1" hangingPunct="1">
              <a:spcAft>
                <a:spcPts val="700"/>
              </a:spcAft>
              <a:buFont typeface="Arial" pitchFamily="34" charset="0"/>
              <a:buChar char="•"/>
              <a:defRPr/>
            </a:pPr>
            <a:r>
              <a:rPr lang="en-US" sz="1600" dirty="0">
                <a:latin typeface="Verdana" pitchFamily="34" charset="0"/>
                <a:ea typeface="Verdana" pitchFamily="34" charset="0"/>
                <a:cs typeface="Verdana" pitchFamily="34" charset="0"/>
              </a:rPr>
              <a:t>Are there tools, like graphic organizers or manipulatives, you could suggest to me that would help you learn? </a:t>
            </a:r>
          </a:p>
          <a:p>
            <a:pPr marL="1428750" lvl="3" eaLnBrk="1" hangingPunct="1">
              <a:spcAft>
                <a:spcPts val="700"/>
              </a:spcAft>
              <a:buFont typeface="Arial" pitchFamily="34" charset="0"/>
              <a:buChar char="•"/>
              <a:defRPr/>
            </a:pPr>
            <a:r>
              <a:rPr lang="en-US" sz="1600" dirty="0">
                <a:latin typeface="Verdana" pitchFamily="34" charset="0"/>
                <a:ea typeface="Verdana" pitchFamily="34" charset="0"/>
                <a:cs typeface="Verdana" pitchFamily="34" charset="0"/>
              </a:rPr>
              <a:t>Is there vocabulary you do not understand?</a:t>
            </a:r>
          </a:p>
          <a:p>
            <a:pPr marL="342900" indent="-342900" eaLnBrk="1" fontAlgn="auto" hangingPunct="1">
              <a:spcBef>
                <a:spcPts val="0"/>
              </a:spcBef>
              <a:spcAft>
                <a:spcPts val="700"/>
              </a:spcAft>
              <a:defRPr/>
            </a:pPr>
            <a:r>
              <a:rPr lang="en-US" sz="1600" dirty="0" smtClean="0">
                <a:latin typeface="Verdana" pitchFamily="34" charset="0"/>
                <a:ea typeface="Verdana" pitchFamily="34" charset="0"/>
                <a:cs typeface="Verdana" pitchFamily="34" charset="0"/>
              </a:rPr>
              <a:t>11. 	Can </a:t>
            </a:r>
            <a:r>
              <a:rPr lang="en-US" sz="1600" dirty="0">
                <a:latin typeface="Verdana" pitchFamily="34" charset="0"/>
                <a:ea typeface="Verdana" pitchFamily="34" charset="0"/>
                <a:cs typeface="Verdana" pitchFamily="34" charset="0"/>
              </a:rPr>
              <a:t>you suggest other questions?</a:t>
            </a:r>
          </a:p>
          <a:p>
            <a:pPr marL="0" indent="0" algn="ctr" eaLnBrk="1" hangingPunct="1">
              <a:defRPr/>
            </a:pPr>
            <a:r>
              <a:rPr lang="en-US" sz="3200" dirty="0" smtClean="0">
                <a:latin typeface="+mj-lt"/>
              </a:rPr>
              <a:t>  </a:t>
            </a:r>
          </a:p>
        </p:txBody>
      </p:sp>
      <p:sp>
        <p:nvSpPr>
          <p:cNvPr id="6"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14</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618281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73075" y="763588"/>
            <a:ext cx="8229600" cy="1458912"/>
          </a:xfrm>
          <a:ln w="38100">
            <a:solidFill>
              <a:srgbClr val="FF0000"/>
            </a:solidFill>
          </a:ln>
        </p:spPr>
        <p:txBody>
          <a:bodyPr>
            <a:normAutofit fontScale="90000"/>
          </a:bodyPr>
          <a:lstStyle/>
          <a:p>
            <a:r>
              <a:rPr lang="en-US" b="1" i="1" dirty="0" smtClean="0">
                <a:solidFill>
                  <a:srgbClr val="FF0000"/>
                </a:solidFill>
                <a:latin typeface="Verdana" pitchFamily="34" charset="0"/>
                <a:ea typeface="Verdana" pitchFamily="34" charset="0"/>
                <a:cs typeface="Verdana" pitchFamily="34" charset="0"/>
              </a:rPr>
              <a:t>Recommendations</a:t>
            </a:r>
            <a:r>
              <a:rPr lang="en-US" b="1" dirty="0" smtClean="0">
                <a:latin typeface="Verdana" pitchFamily="34" charset="0"/>
                <a:ea typeface="Verdana" pitchFamily="34" charset="0"/>
                <a:cs typeface="Verdana" pitchFamily="34" charset="0"/>
              </a:rPr>
              <a:t> </a:t>
            </a:r>
            <a:r>
              <a:rPr lang="en-US" b="1" dirty="0" smtClean="0">
                <a:solidFill>
                  <a:schemeClr val="tx2"/>
                </a:solidFill>
                <a:latin typeface="Verdana" pitchFamily="34" charset="0"/>
                <a:ea typeface="Verdana" pitchFamily="34" charset="0"/>
                <a:cs typeface="Verdana" pitchFamily="34" charset="0"/>
              </a:rPr>
              <a:t>for </a:t>
            </a:r>
            <a:br>
              <a:rPr lang="en-US" b="1" dirty="0" smtClean="0">
                <a:solidFill>
                  <a:schemeClr val="tx2"/>
                </a:solidFill>
                <a:latin typeface="Verdana" pitchFamily="34" charset="0"/>
                <a:ea typeface="Verdana" pitchFamily="34" charset="0"/>
                <a:cs typeface="Verdana" pitchFamily="34" charset="0"/>
              </a:rPr>
            </a:br>
            <a:r>
              <a:rPr lang="en-US" b="1" dirty="0" smtClean="0">
                <a:solidFill>
                  <a:schemeClr val="tx2"/>
                </a:solidFill>
                <a:latin typeface="Verdana" pitchFamily="34" charset="0"/>
                <a:ea typeface="Verdana" pitchFamily="34" charset="0"/>
                <a:cs typeface="Verdana" pitchFamily="34" charset="0"/>
              </a:rPr>
              <a:t>One-to-One Conferencing</a:t>
            </a:r>
            <a:br>
              <a:rPr lang="en-US" b="1" dirty="0" smtClean="0">
                <a:solidFill>
                  <a:schemeClr val="tx2"/>
                </a:solidFill>
                <a:latin typeface="Verdana" pitchFamily="34" charset="0"/>
                <a:ea typeface="Verdana" pitchFamily="34" charset="0"/>
                <a:cs typeface="Verdana" pitchFamily="34" charset="0"/>
              </a:rPr>
            </a:br>
            <a:endParaRPr lang="en-US" sz="2400" b="1" dirty="0" smtClean="0">
              <a:solidFill>
                <a:schemeClr val="tx2"/>
              </a:solidFill>
              <a:latin typeface="Verdana" pitchFamily="34" charset="0"/>
              <a:ea typeface="Verdana" pitchFamily="34" charset="0"/>
              <a:cs typeface="Verdana" pitchFamily="34" charset="0"/>
            </a:endParaRPr>
          </a:p>
        </p:txBody>
      </p:sp>
      <p:sp>
        <p:nvSpPr>
          <p:cNvPr id="3" name="Date Placeholder 2"/>
          <p:cNvSpPr>
            <a:spLocks noGrp="1"/>
          </p:cNvSpPr>
          <p:nvPr>
            <p:ph type="dt" sz="quarter" idx="10"/>
          </p:nvPr>
        </p:nvSpPr>
        <p:spPr/>
        <p:txBody>
          <a:bodyPr/>
          <a:lstStyle/>
          <a:p>
            <a:pPr>
              <a:defRPr/>
            </a:pPr>
            <a:fld id="{C21C8DA6-B9F0-41A5-9B4C-D73A09F1A401}" type="datetime1">
              <a:rPr lang="en-US"/>
              <a:pPr>
                <a:defRPr/>
              </a:pPr>
              <a:t>1/21/2014</a:t>
            </a:fld>
            <a:endParaRPr lang="en-US" dirty="0"/>
          </a:p>
        </p:txBody>
      </p:sp>
      <p:sp>
        <p:nvSpPr>
          <p:cNvPr id="37893" name="TextBox 1"/>
          <p:cNvSpPr txBox="1">
            <a:spLocks noChangeArrowheads="1"/>
          </p:cNvSpPr>
          <p:nvPr/>
        </p:nvSpPr>
        <p:spPr bwMode="auto">
          <a:xfrm>
            <a:off x="276225" y="3429000"/>
            <a:ext cx="8534399" cy="1200329"/>
          </a:xfrm>
          <a:prstGeom prst="rect">
            <a:avLst/>
          </a:prstGeom>
          <a:noFill/>
          <a:ln w="38100">
            <a:solidFill>
              <a:schemeClr val="tx2"/>
            </a:solidFill>
            <a:miter lim="800000"/>
            <a:headEnd/>
            <a:tailEnd/>
          </a:ln>
        </p:spPr>
        <p:txBody>
          <a:bodyPr wrap="square">
            <a:spAutoFit/>
          </a:bodyPr>
          <a:lstStyle/>
          <a:p>
            <a:pPr algn="ctr">
              <a:defRPr/>
            </a:pPr>
            <a:r>
              <a:rPr lang="en-US" sz="3600" i="1" dirty="0" smtClean="0">
                <a:latin typeface="Verdana" pitchFamily="34" charset="0"/>
                <a:ea typeface="Verdana" pitchFamily="34" charset="0"/>
                <a:cs typeface="Verdana" pitchFamily="34" charset="0"/>
              </a:rPr>
              <a:t>Teacher </a:t>
            </a:r>
            <a:r>
              <a:rPr lang="en-US" sz="3600" i="1" dirty="0">
                <a:latin typeface="Verdana" pitchFamily="34" charset="0"/>
                <a:ea typeface="Verdana" pitchFamily="34" charset="0"/>
                <a:cs typeface="Verdana" pitchFamily="34" charset="0"/>
              </a:rPr>
              <a:t>Implementation </a:t>
            </a:r>
            <a:endParaRPr lang="en-US" sz="3600" i="1" dirty="0" smtClean="0">
              <a:latin typeface="Verdana" pitchFamily="34" charset="0"/>
              <a:ea typeface="Verdana" pitchFamily="34" charset="0"/>
              <a:cs typeface="Verdana" pitchFamily="34" charset="0"/>
            </a:endParaRPr>
          </a:p>
          <a:p>
            <a:pPr algn="ctr">
              <a:defRPr/>
            </a:pPr>
            <a:r>
              <a:rPr lang="en-US" sz="3600" i="1" dirty="0" smtClean="0">
                <a:latin typeface="Verdana" pitchFamily="34" charset="0"/>
                <a:ea typeface="Verdana" pitchFamily="34" charset="0"/>
                <a:cs typeface="Verdana" pitchFamily="34" charset="0"/>
              </a:rPr>
              <a:t>Talk </a:t>
            </a:r>
            <a:r>
              <a:rPr lang="en-US" sz="3600" i="1" dirty="0">
                <a:latin typeface="Verdana" pitchFamily="34" charset="0"/>
                <a:ea typeface="Verdana" pitchFamily="34" charset="0"/>
                <a:cs typeface="Verdana" pitchFamily="34" charset="0"/>
              </a:rPr>
              <a:t>to </a:t>
            </a:r>
            <a:r>
              <a:rPr lang="en-US" sz="3600" i="1" dirty="0" smtClean="0">
                <a:latin typeface="Verdana" pitchFamily="34" charset="0"/>
                <a:ea typeface="Verdana" pitchFamily="34" charset="0"/>
                <a:cs typeface="Verdana" pitchFamily="34" charset="0"/>
              </a:rPr>
              <a:t>the Text</a:t>
            </a:r>
            <a:endParaRPr lang="en-US" sz="3600" i="1" dirty="0">
              <a:latin typeface="Verdana" pitchFamily="34" charset="0"/>
              <a:ea typeface="Verdana" pitchFamily="34" charset="0"/>
              <a:cs typeface="Verdana" pitchFamily="34" charset="0"/>
            </a:endParaRPr>
          </a:p>
        </p:txBody>
      </p:sp>
      <p:sp>
        <p:nvSpPr>
          <p:cNvPr id="6"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15</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186233254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1813" y="700088"/>
            <a:ext cx="8229600" cy="1143000"/>
          </a:xfrm>
          <a:ln w="38100">
            <a:solidFill>
              <a:srgbClr val="FF0000"/>
            </a:solidFill>
          </a:ln>
        </p:spPr>
        <p:txBody>
          <a:bodyPr>
            <a:normAutofit fontScale="90000"/>
          </a:bodyPr>
          <a:lstStyle/>
          <a:p>
            <a:r>
              <a:rPr lang="en-US" b="1" i="1" dirty="0" smtClean="0">
                <a:solidFill>
                  <a:srgbClr val="FF0000"/>
                </a:solidFill>
                <a:latin typeface="Verdana" pitchFamily="34" charset="0"/>
                <a:ea typeface="Verdana" pitchFamily="34" charset="0"/>
                <a:cs typeface="Verdana" pitchFamily="34" charset="0"/>
              </a:rPr>
              <a:t>Recommendations</a:t>
            </a:r>
            <a:r>
              <a:rPr lang="en-US" b="1" dirty="0" smtClean="0">
                <a:latin typeface="Verdana" pitchFamily="34" charset="0"/>
                <a:ea typeface="Verdana" pitchFamily="34" charset="0"/>
                <a:cs typeface="Verdana" pitchFamily="34" charset="0"/>
              </a:rPr>
              <a:t> </a:t>
            </a:r>
            <a:r>
              <a:rPr lang="en-US" b="1" dirty="0" smtClean="0">
                <a:solidFill>
                  <a:schemeClr val="tx2"/>
                </a:solidFill>
                <a:latin typeface="Verdana" pitchFamily="34" charset="0"/>
                <a:ea typeface="Verdana" pitchFamily="34" charset="0"/>
                <a:cs typeface="Verdana" pitchFamily="34" charset="0"/>
              </a:rPr>
              <a:t>for </a:t>
            </a:r>
            <a:br>
              <a:rPr lang="en-US" b="1" dirty="0" smtClean="0">
                <a:solidFill>
                  <a:schemeClr val="tx2"/>
                </a:solidFill>
                <a:latin typeface="Verdana" pitchFamily="34" charset="0"/>
                <a:ea typeface="Verdana" pitchFamily="34" charset="0"/>
                <a:cs typeface="Verdana" pitchFamily="34" charset="0"/>
              </a:rPr>
            </a:br>
            <a:r>
              <a:rPr lang="en-US" b="1" dirty="0" smtClean="0">
                <a:solidFill>
                  <a:schemeClr val="tx2"/>
                </a:solidFill>
                <a:latin typeface="Verdana" pitchFamily="34" charset="0"/>
                <a:ea typeface="Verdana" pitchFamily="34" charset="0"/>
                <a:cs typeface="Verdana" pitchFamily="34" charset="0"/>
              </a:rPr>
              <a:t>One-to-One Conferencing</a:t>
            </a:r>
            <a:endParaRPr lang="en-US" dirty="0" smtClean="0">
              <a:solidFill>
                <a:schemeClr val="tx2"/>
              </a:solidFill>
              <a:latin typeface="Verdana" pitchFamily="34" charset="0"/>
              <a:ea typeface="Verdana" pitchFamily="34" charset="0"/>
              <a:cs typeface="Verdana" pitchFamily="34" charset="0"/>
            </a:endParaRPr>
          </a:p>
        </p:txBody>
      </p:sp>
      <p:sp>
        <p:nvSpPr>
          <p:cNvPr id="3" name="Date Placeholder 2"/>
          <p:cNvSpPr>
            <a:spLocks noGrp="1"/>
          </p:cNvSpPr>
          <p:nvPr>
            <p:ph type="dt" sz="quarter" idx="10"/>
          </p:nvPr>
        </p:nvSpPr>
        <p:spPr/>
        <p:txBody>
          <a:bodyPr/>
          <a:lstStyle/>
          <a:p>
            <a:pPr>
              <a:defRPr/>
            </a:pPr>
            <a:fld id="{E1543A47-52A3-44B7-A1EF-26FA974F236F}" type="datetime1">
              <a:rPr lang="en-US"/>
              <a:pPr>
                <a:defRPr/>
              </a:pPr>
              <a:t>1/21/2014</a:t>
            </a:fld>
            <a:endParaRPr lang="en-US" dirty="0"/>
          </a:p>
        </p:txBody>
      </p:sp>
      <p:sp>
        <p:nvSpPr>
          <p:cNvPr id="38917" name="Rectangle 4"/>
          <p:cNvSpPr>
            <a:spLocks noChangeArrowheads="1"/>
          </p:cNvSpPr>
          <p:nvPr/>
        </p:nvSpPr>
        <p:spPr bwMode="auto">
          <a:xfrm>
            <a:off x="304800" y="3276600"/>
            <a:ext cx="8610600" cy="1200329"/>
          </a:xfrm>
          <a:prstGeom prst="rect">
            <a:avLst/>
          </a:prstGeom>
          <a:noFill/>
          <a:ln w="38100">
            <a:solidFill>
              <a:schemeClr val="tx2"/>
            </a:solidFill>
            <a:miter lim="800000"/>
            <a:headEnd/>
            <a:tailEnd/>
          </a:ln>
        </p:spPr>
        <p:txBody>
          <a:bodyPr wrap="square">
            <a:spAutoFit/>
          </a:bodyPr>
          <a:lstStyle/>
          <a:p>
            <a:pPr algn="ctr">
              <a:defRPr/>
            </a:pPr>
            <a:r>
              <a:rPr lang="en-US" sz="3600" b="1" dirty="0">
                <a:latin typeface="Verdana" pitchFamily="34" charset="0"/>
                <a:ea typeface="Verdana" pitchFamily="34" charset="0"/>
                <a:cs typeface="Verdana" pitchFamily="34" charset="0"/>
              </a:rPr>
              <a:t>Tips for a Successful </a:t>
            </a:r>
            <a:endParaRPr lang="en-US" sz="3600" b="1" dirty="0" smtClean="0">
              <a:latin typeface="Verdana" pitchFamily="34" charset="0"/>
              <a:ea typeface="Verdana" pitchFamily="34" charset="0"/>
              <a:cs typeface="Verdana" pitchFamily="34" charset="0"/>
            </a:endParaRPr>
          </a:p>
          <a:p>
            <a:pPr algn="ctr">
              <a:defRPr/>
            </a:pPr>
            <a:r>
              <a:rPr lang="en-US" sz="3600" b="1" dirty="0" smtClean="0">
                <a:latin typeface="Verdana" pitchFamily="34" charset="0"/>
                <a:ea typeface="Verdana" pitchFamily="34" charset="0"/>
                <a:cs typeface="Verdana" pitchFamily="34" charset="0"/>
              </a:rPr>
              <a:t>One-to-One </a:t>
            </a:r>
            <a:r>
              <a:rPr lang="en-US" sz="3600" b="1" dirty="0">
                <a:latin typeface="Verdana" pitchFamily="34" charset="0"/>
                <a:ea typeface="Verdana" pitchFamily="34" charset="0"/>
                <a:cs typeface="Verdana" pitchFamily="34" charset="0"/>
              </a:rPr>
              <a:t>Conference</a:t>
            </a:r>
          </a:p>
        </p:txBody>
      </p:sp>
      <p:sp>
        <p:nvSpPr>
          <p:cNvPr id="6"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16</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24205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253388" y="609600"/>
            <a:ext cx="8610600" cy="1774825"/>
          </a:xfrm>
          <a:solidFill>
            <a:schemeClr val="bg1"/>
          </a:solidFill>
          <a:ln w="38100">
            <a:solidFill>
              <a:srgbClr val="FF0000"/>
            </a:solidFill>
          </a:ln>
        </p:spPr>
        <p:txBody>
          <a:bodyPr/>
          <a:lstStyle/>
          <a:p>
            <a:pPr algn="ctr"/>
            <a:r>
              <a:rPr lang="en-US" sz="3600" b="1" dirty="0" smtClean="0">
                <a:solidFill>
                  <a:schemeClr val="tx2"/>
                </a:solidFill>
                <a:latin typeface="Verdana" pitchFamily="34" charset="0"/>
                <a:ea typeface="Verdana" pitchFamily="34" charset="0"/>
                <a:cs typeface="Verdana" pitchFamily="34" charset="0"/>
              </a:rPr>
              <a:t>Preparing Students for </a:t>
            </a:r>
            <a:br>
              <a:rPr lang="en-US" sz="3600" b="1" dirty="0" smtClean="0">
                <a:solidFill>
                  <a:schemeClr val="tx2"/>
                </a:solidFill>
                <a:latin typeface="Verdana" pitchFamily="34" charset="0"/>
                <a:ea typeface="Verdana" pitchFamily="34" charset="0"/>
                <a:cs typeface="Verdana" pitchFamily="34" charset="0"/>
              </a:rPr>
            </a:br>
            <a:r>
              <a:rPr lang="en-US" sz="3600" b="1" dirty="0" smtClean="0">
                <a:solidFill>
                  <a:schemeClr val="tx2"/>
                </a:solidFill>
                <a:latin typeface="Verdana" pitchFamily="34" charset="0"/>
                <a:ea typeface="Verdana" pitchFamily="34" charset="0"/>
                <a:cs typeface="Verdana" pitchFamily="34" charset="0"/>
              </a:rPr>
              <a:t>One-to-One Conferencing </a:t>
            </a:r>
          </a:p>
        </p:txBody>
      </p:sp>
      <p:pic>
        <p:nvPicPr>
          <p:cNvPr id="52227" name="Picture 6" descr="Smiling Modern Female Student In Fo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90800"/>
            <a:ext cx="3173777" cy="4038600"/>
          </a:xfrm>
          <a:prstGeom prst="rect">
            <a:avLst/>
          </a:prstGeom>
          <a:noFill/>
          <a:ln w="762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17</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458138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1000" fill="hold"/>
                                        <p:tgtEl>
                                          <p:spTgt spid="52227"/>
                                        </p:tgtEl>
                                        <p:attrNameLst>
                                          <p:attrName>ppt_w</p:attrName>
                                        </p:attrNameLst>
                                      </p:cBhvr>
                                      <p:tavLst>
                                        <p:tav tm="0">
                                          <p:val>
                                            <p:fltVal val="0"/>
                                          </p:val>
                                        </p:tav>
                                        <p:tav tm="100000">
                                          <p:val>
                                            <p:strVal val="#ppt_w"/>
                                          </p:val>
                                        </p:tav>
                                      </p:tavLst>
                                    </p:anim>
                                    <p:anim calcmode="lin" valueType="num">
                                      <p:cBhvr>
                                        <p:cTn id="8" dur="1000" fill="hold"/>
                                        <p:tgtEl>
                                          <p:spTgt spid="52227"/>
                                        </p:tgtEl>
                                        <p:attrNameLst>
                                          <p:attrName>ppt_h</p:attrName>
                                        </p:attrNameLst>
                                      </p:cBhvr>
                                      <p:tavLst>
                                        <p:tav tm="0">
                                          <p:val>
                                            <p:fltVal val="0"/>
                                          </p:val>
                                        </p:tav>
                                        <p:tav tm="100000">
                                          <p:val>
                                            <p:strVal val="#ppt_h"/>
                                          </p:val>
                                        </p:tav>
                                      </p:tavLst>
                                    </p:anim>
                                    <p:anim calcmode="lin" valueType="num">
                                      <p:cBhvr>
                                        <p:cTn id="9" dur="1000" fill="hold"/>
                                        <p:tgtEl>
                                          <p:spTgt spid="52227"/>
                                        </p:tgtEl>
                                        <p:attrNameLst>
                                          <p:attrName>style.rotation</p:attrName>
                                        </p:attrNameLst>
                                      </p:cBhvr>
                                      <p:tavLst>
                                        <p:tav tm="0">
                                          <p:val>
                                            <p:fltVal val="90"/>
                                          </p:val>
                                        </p:tav>
                                        <p:tav tm="100000">
                                          <p:val>
                                            <p:fltVal val="0"/>
                                          </p:val>
                                        </p:tav>
                                      </p:tavLst>
                                    </p:anim>
                                    <p:animEffect transition="in" filter="fade">
                                      <p:cBhvr>
                                        <p:cTn id="10" dur="1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534400" cy="1600200"/>
          </a:xfrm>
          <a:solidFill>
            <a:schemeClr val="bg1"/>
          </a:solidFill>
          <a:ln w="38100">
            <a:solidFill>
              <a:srgbClr val="FF0000"/>
            </a:solidFill>
          </a:ln>
        </p:spPr>
        <p:txBody>
          <a:bodyPr>
            <a:normAutofit/>
          </a:bodyPr>
          <a:lstStyle/>
          <a:p>
            <a:pPr algn="ctr"/>
            <a:r>
              <a:rPr lang="en-US" sz="3200" b="1" dirty="0" smtClean="0">
                <a:solidFill>
                  <a:schemeClr val="tx2"/>
                </a:solidFill>
                <a:latin typeface="Verdana" pitchFamily="34" charset="0"/>
                <a:ea typeface="Verdana" pitchFamily="34" charset="0"/>
                <a:cs typeface="Verdana" pitchFamily="34" charset="0"/>
              </a:rPr>
              <a:t>Applying our learning…. Feedback that moves learning forward…</a:t>
            </a:r>
            <a:endParaRPr lang="en-US" sz="3200" b="1" dirty="0">
              <a:solidFill>
                <a:schemeClr val="tx2"/>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152400" y="2819400"/>
            <a:ext cx="8839200" cy="3657600"/>
          </a:xfrm>
          <a:solidFill>
            <a:schemeClr val="bg1"/>
          </a:solidFill>
          <a:ln>
            <a:solidFill>
              <a:srgbClr val="002060"/>
            </a:solidFill>
          </a:ln>
        </p:spPr>
        <p:txBody>
          <a:bodyPr>
            <a:normAutofit fontScale="77500" lnSpcReduction="20000"/>
          </a:bodyPr>
          <a:lstStyle/>
          <a:p>
            <a:pPr marL="0" indent="0" algn="ctr">
              <a:buNone/>
            </a:pPr>
            <a:r>
              <a:rPr lang="en-US" b="1" dirty="0">
                <a:latin typeface="Verdana" pitchFamily="34" charset="0"/>
                <a:ea typeface="Verdana" pitchFamily="34" charset="0"/>
                <a:cs typeface="Verdana" pitchFamily="34" charset="0"/>
              </a:rPr>
              <a:t>Maximizing Learning through One-to-One </a:t>
            </a:r>
            <a:r>
              <a:rPr lang="en-US" b="1" dirty="0" smtClean="0">
                <a:latin typeface="Verdana" pitchFamily="34" charset="0"/>
                <a:ea typeface="Verdana" pitchFamily="34" charset="0"/>
                <a:cs typeface="Verdana" pitchFamily="34" charset="0"/>
              </a:rPr>
              <a:t>Conferencing</a:t>
            </a:r>
          </a:p>
          <a:p>
            <a:pPr marL="0" indent="0" algn="ctr">
              <a:buNone/>
            </a:pPr>
            <a:r>
              <a:rPr lang="en-US" b="1" dirty="0" smtClean="0">
                <a:latin typeface="Verdana" pitchFamily="34" charset="0"/>
                <a:ea typeface="Verdana" pitchFamily="34" charset="0"/>
                <a:cs typeface="Verdana" pitchFamily="34" charset="0"/>
              </a:rPr>
              <a:t>“A Walk-Through”  </a:t>
            </a:r>
          </a:p>
          <a:p>
            <a:pPr marL="0" indent="0" algn="ctr">
              <a:buNone/>
            </a:pPr>
            <a:r>
              <a:rPr lang="en-US" b="1" dirty="0" smtClean="0">
                <a:latin typeface="Verdana" pitchFamily="34" charset="0"/>
                <a:ea typeface="Verdana" pitchFamily="34" charset="0"/>
                <a:cs typeface="Verdana" pitchFamily="34" charset="0"/>
              </a:rPr>
              <a:t>Using the Classroom Diagnostic Tool as the catalyst, let’s watch a few live videos from the Saucon Valley School District located in Hellertown, Pennsylvania. Thanks to teachers, </a:t>
            </a:r>
            <a:r>
              <a:rPr lang="en-US" b="1" dirty="0">
                <a:latin typeface="Verdana" pitchFamily="34" charset="0"/>
                <a:ea typeface="Verdana" pitchFamily="34" charset="0"/>
                <a:cs typeface="Verdana" pitchFamily="34" charset="0"/>
              </a:rPr>
              <a:t>Tori Heffelfinger and Brianne </a:t>
            </a:r>
            <a:r>
              <a:rPr lang="en-US" b="1" dirty="0" smtClean="0">
                <a:latin typeface="Verdana" pitchFamily="34" charset="0"/>
                <a:ea typeface="Verdana" pitchFamily="34" charset="0"/>
                <a:cs typeface="Verdana" pitchFamily="34" charset="0"/>
              </a:rPr>
              <a:t>Barona, and their students, and to Stacy Kulics, CDT Core Team Member, and Joana Spinelli, Consultant, both from Colonial IU #20.  </a:t>
            </a:r>
            <a:endParaRPr lang="en-US" b="1" dirty="0">
              <a:latin typeface="Verdana" pitchFamily="34" charset="0"/>
              <a:ea typeface="Verdana" pitchFamily="34" charset="0"/>
              <a:cs typeface="Verdana" pitchFamily="34" charset="0"/>
            </a:endParaRPr>
          </a:p>
        </p:txBody>
      </p:sp>
      <p:sp>
        <p:nvSpPr>
          <p:cNvPr id="5" name="Slide Number Placeholder 4"/>
          <p:cNvSpPr txBox="1"/>
          <p:nvPr/>
        </p:nvSpPr>
        <p:spPr>
          <a:xfrm>
            <a:off x="6915150" y="6481746"/>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18</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1139743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1447800"/>
          </a:xfrm>
          <a:solidFill>
            <a:schemeClr val="bg1"/>
          </a:solidFill>
          <a:ln w="38100">
            <a:solidFill>
              <a:srgbClr val="FF0000"/>
            </a:solidFill>
          </a:ln>
        </p:spPr>
        <p:txBody>
          <a:bodyPr>
            <a:noAutofit/>
          </a:bodyPr>
          <a:lstStyle/>
          <a:p>
            <a:pPr algn="ctr"/>
            <a:r>
              <a:rPr lang="en-US" sz="3200" b="1" dirty="0" smtClean="0">
                <a:solidFill>
                  <a:schemeClr val="tx2"/>
                </a:solidFill>
                <a:latin typeface="Verdana" pitchFamily="34" charset="0"/>
                <a:ea typeface="Verdana" pitchFamily="34" charset="0"/>
                <a:cs typeface="Verdana" pitchFamily="34" charset="0"/>
              </a:rPr>
              <a:t>Teachers Share Techniques for </a:t>
            </a:r>
            <a:br>
              <a:rPr lang="en-US" sz="3200" b="1" dirty="0" smtClean="0">
                <a:solidFill>
                  <a:schemeClr val="tx2"/>
                </a:solidFill>
                <a:latin typeface="Verdana" pitchFamily="34" charset="0"/>
                <a:ea typeface="Verdana" pitchFamily="34" charset="0"/>
                <a:cs typeface="Verdana" pitchFamily="34" charset="0"/>
              </a:rPr>
            </a:br>
            <a:r>
              <a:rPr lang="en-US" sz="3200" b="1" dirty="0" smtClean="0">
                <a:solidFill>
                  <a:schemeClr val="tx2"/>
                </a:solidFill>
                <a:latin typeface="Verdana" pitchFamily="34" charset="0"/>
                <a:ea typeface="Verdana" pitchFamily="34" charset="0"/>
                <a:cs typeface="Verdana" pitchFamily="34" charset="0"/>
              </a:rPr>
              <a:t>One-to-One Conferencing</a:t>
            </a:r>
            <a:endParaRPr lang="en-US" sz="3200" b="1" dirty="0">
              <a:solidFill>
                <a:schemeClr val="tx2"/>
              </a:solidFill>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489189"/>
            <a:ext cx="5418667" cy="4064000"/>
          </a:xfrm>
          <a:prstGeom prst="rect">
            <a:avLst/>
          </a:prstGeom>
        </p:spPr>
      </p:pic>
      <p:sp>
        <p:nvSpPr>
          <p:cNvPr id="8"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19</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2553587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6196" y="609603"/>
            <a:ext cx="8915400" cy="761996"/>
          </a:xfrm>
          <a:ln w="38103">
            <a:solidFill>
              <a:srgbClr val="FF0000"/>
            </a:solidFill>
            <a:prstDash val="solid"/>
          </a:ln>
        </p:spPr>
        <p:txBody>
          <a:bodyPr/>
          <a:lstStyle/>
          <a:p>
            <a:pPr lvl="0"/>
            <a:r>
              <a:rPr lang="en-US" sz="3200" b="1" dirty="0">
                <a:solidFill>
                  <a:srgbClr val="1F497D"/>
                </a:solidFill>
                <a:latin typeface="Verdana" pitchFamily="34"/>
                <a:ea typeface="Verdana" pitchFamily="34"/>
                <a:cs typeface="Verdana" pitchFamily="34"/>
              </a:rPr>
              <a:t>What’s in this Module?</a:t>
            </a:r>
          </a:p>
        </p:txBody>
      </p:sp>
      <p:sp>
        <p:nvSpPr>
          <p:cNvPr id="3" name="Content Placeholder 2"/>
          <p:cNvSpPr txBox="1">
            <a:spLocks noGrp="1"/>
          </p:cNvSpPr>
          <p:nvPr>
            <p:ph idx="1"/>
          </p:nvPr>
        </p:nvSpPr>
        <p:spPr>
          <a:xfrm>
            <a:off x="304796" y="1600200"/>
            <a:ext cx="8610603" cy="4495800"/>
          </a:xfrm>
          <a:ln w="9528">
            <a:solidFill>
              <a:srgbClr val="FF0000"/>
            </a:solidFill>
            <a:prstDash val="solid"/>
          </a:ln>
        </p:spPr>
        <p:txBody>
          <a:bodyPr>
            <a:normAutofit/>
          </a:bodyPr>
          <a:lstStyle/>
          <a:p>
            <a:pPr marL="285750" indent="-285750"/>
            <a:r>
              <a:rPr lang="en-US" sz="2000" dirty="0" smtClean="0">
                <a:latin typeface="Verdana" pitchFamily="34" charset="0"/>
                <a:ea typeface="Verdana" pitchFamily="34" charset="0"/>
                <a:cs typeface="Verdana" pitchFamily="34" charset="0"/>
              </a:rPr>
              <a:t>Look at the current research findings on feedback and assessment; </a:t>
            </a:r>
          </a:p>
          <a:p>
            <a:pPr marL="285750" indent="-285750"/>
            <a:r>
              <a:rPr lang="en-US" sz="2000" dirty="0" smtClean="0">
                <a:latin typeface="Verdana" pitchFamily="34" charset="0"/>
                <a:ea typeface="Verdana" pitchFamily="34" charset="0"/>
                <a:cs typeface="Verdana" pitchFamily="34" charset="0"/>
              </a:rPr>
              <a:t>Clarify the purpose and value of feedback to learners; </a:t>
            </a:r>
          </a:p>
          <a:p>
            <a:pPr marL="285750" indent="-285750"/>
            <a:r>
              <a:rPr lang="en-US" sz="2000" dirty="0" smtClean="0">
                <a:latin typeface="Verdana" pitchFamily="34" charset="0"/>
                <a:ea typeface="Verdana" pitchFamily="34" charset="0"/>
                <a:cs typeface="Verdana" pitchFamily="34" charset="0"/>
              </a:rPr>
              <a:t>Deepen the understanding of types of feedback; </a:t>
            </a:r>
          </a:p>
          <a:p>
            <a:pPr marL="285750" indent="-285750"/>
            <a:r>
              <a:rPr lang="en-US" sz="2000" dirty="0" smtClean="0">
                <a:latin typeface="Verdana" pitchFamily="34" charset="0"/>
                <a:ea typeface="Verdana" pitchFamily="34" charset="0"/>
                <a:cs typeface="Verdana" pitchFamily="34" charset="0"/>
              </a:rPr>
              <a:t>Analyze feedback statements and discuss ways to use the feedback to guide student learning; and</a:t>
            </a:r>
          </a:p>
          <a:p>
            <a:pPr marL="285750" indent="-285750"/>
            <a:r>
              <a:rPr lang="en-US" sz="2000" dirty="0" smtClean="0">
                <a:latin typeface="Verdana" pitchFamily="34" charset="0"/>
                <a:ea typeface="Verdana" pitchFamily="34" charset="0"/>
                <a:cs typeface="Verdana" pitchFamily="34" charset="0"/>
              </a:rPr>
              <a:t>View and discuss the work of Pennsylvania educators in supporting One-to-One Conferencing</a:t>
            </a:r>
          </a:p>
          <a:p>
            <a:pPr marL="285750" indent="-285750"/>
            <a:endParaRPr lang="en-US" dirty="0" smtClean="0">
              <a:latin typeface="Verdana" pitchFamily="34" charset="0"/>
              <a:ea typeface="Verdana" pitchFamily="34" charset="0"/>
              <a:cs typeface="Verdana" pitchFamily="34" charset="0"/>
            </a:endParaRPr>
          </a:p>
          <a:p>
            <a:pPr marL="457200" lvl="1" indent="-457200">
              <a:buChar char="•"/>
            </a:pPr>
            <a:endParaRPr lang="en-US" sz="2000" dirty="0">
              <a:latin typeface="Verdana" pitchFamily="34"/>
              <a:ea typeface="Verdana" pitchFamily="34"/>
              <a:cs typeface="Verdana" pitchFamily="34"/>
            </a:endParaRPr>
          </a:p>
        </p:txBody>
      </p:sp>
      <p:sp>
        <p:nvSpPr>
          <p:cNvPr id="4" name="Slide Number Placeholder 5"/>
          <p:cNvSpPr txBox="1"/>
          <p:nvPr/>
        </p:nvSpPr>
        <p:spPr>
          <a:xfrm>
            <a:off x="6858000" y="6354764"/>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C2A7F2-EB1D-4EDA-A09D-6ACC602FC108}" type="slidenum">
              <a:t>2</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7355957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458200" cy="1524000"/>
          </a:xfrm>
          <a:solidFill>
            <a:schemeClr val="bg1"/>
          </a:solidFill>
          <a:ln w="38100">
            <a:solidFill>
              <a:srgbClr val="FF0000"/>
            </a:solidFill>
          </a:ln>
        </p:spPr>
        <p:txBody>
          <a:bodyPr>
            <a:normAutofit/>
          </a:bodyPr>
          <a:lstStyle/>
          <a:p>
            <a:pPr algn="ctr"/>
            <a:r>
              <a:rPr lang="en-US" sz="2800" b="1" dirty="0" smtClean="0">
                <a:solidFill>
                  <a:schemeClr val="tx2"/>
                </a:solidFill>
                <a:latin typeface="Verdana" pitchFamily="34" charset="0"/>
                <a:ea typeface="Verdana" pitchFamily="34" charset="0"/>
                <a:cs typeface="Verdana" pitchFamily="34" charset="0"/>
              </a:rPr>
              <a:t>Teacher and Student One-to-One Conferencing with CDT Results: </a:t>
            </a:r>
            <a:br>
              <a:rPr lang="en-US" sz="2800" b="1" dirty="0" smtClean="0">
                <a:solidFill>
                  <a:schemeClr val="tx2"/>
                </a:solidFill>
                <a:latin typeface="Verdana" pitchFamily="34" charset="0"/>
                <a:ea typeface="Verdana" pitchFamily="34" charset="0"/>
                <a:cs typeface="Verdana" pitchFamily="34" charset="0"/>
              </a:rPr>
            </a:br>
            <a:r>
              <a:rPr lang="en-US" sz="2800" b="1" dirty="0" smtClean="0">
                <a:solidFill>
                  <a:schemeClr val="tx2"/>
                </a:solidFill>
                <a:latin typeface="Verdana" pitchFamily="34" charset="0"/>
                <a:ea typeface="Verdana" pitchFamily="34" charset="0"/>
                <a:cs typeface="Verdana" pitchFamily="34" charset="0"/>
              </a:rPr>
              <a:t>Example One </a:t>
            </a:r>
            <a:endParaRPr lang="en-US" sz="2800" b="1" dirty="0">
              <a:solidFill>
                <a:schemeClr val="tx2"/>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315121"/>
            <a:ext cx="3039511" cy="4055504"/>
          </a:xfrm>
          <a:prstGeom prst="rect">
            <a:avLst/>
          </a:prstGeom>
          <a:ln w="38100">
            <a:solidFill>
              <a:srgbClr val="FF0000"/>
            </a:solidFill>
          </a:ln>
        </p:spPr>
      </p:pic>
      <p:sp>
        <p:nvSpPr>
          <p:cNvPr id="7"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20</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38395300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458200" cy="1524000"/>
          </a:xfrm>
          <a:solidFill>
            <a:schemeClr val="bg1"/>
          </a:solidFill>
          <a:ln w="38100">
            <a:solidFill>
              <a:srgbClr val="FF0000"/>
            </a:solidFill>
          </a:ln>
        </p:spPr>
        <p:txBody>
          <a:bodyPr>
            <a:noAutofit/>
          </a:bodyPr>
          <a:lstStyle/>
          <a:p>
            <a:pPr algn="ctr"/>
            <a:r>
              <a:rPr lang="en-US" sz="3200" b="1" dirty="0" smtClean="0">
                <a:solidFill>
                  <a:schemeClr val="tx2"/>
                </a:solidFill>
                <a:latin typeface="Verdana" pitchFamily="34" charset="0"/>
                <a:ea typeface="Verdana" pitchFamily="34" charset="0"/>
                <a:cs typeface="Verdana" pitchFamily="34" charset="0"/>
              </a:rPr>
              <a:t>Teacher and Student One-to-One Conferencing with CDT Results: Example Two</a:t>
            </a:r>
            <a:endParaRPr lang="en-US" sz="3200" b="1" dirty="0">
              <a:solidFill>
                <a:schemeClr val="tx2"/>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362200"/>
            <a:ext cx="5418667" cy="4072467"/>
          </a:xfrm>
          <a:prstGeom prst="rect">
            <a:avLst/>
          </a:prstGeom>
        </p:spPr>
      </p:pic>
      <p:sp>
        <p:nvSpPr>
          <p:cNvPr id="7"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21</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10558989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447800"/>
          </a:xfrm>
          <a:solidFill>
            <a:schemeClr val="bg1"/>
          </a:solidFill>
          <a:ln w="38100">
            <a:solidFill>
              <a:srgbClr val="FF0000"/>
            </a:solidFill>
          </a:ln>
        </p:spPr>
        <p:txBody>
          <a:bodyPr>
            <a:noAutofit/>
          </a:bodyPr>
          <a:lstStyle/>
          <a:p>
            <a:pPr algn="ctr"/>
            <a:r>
              <a:rPr lang="en-US" sz="3200" b="1" dirty="0">
                <a:solidFill>
                  <a:schemeClr val="tx2"/>
                </a:solidFill>
                <a:latin typeface="Verdana" pitchFamily="34" charset="0"/>
                <a:ea typeface="Verdana" pitchFamily="34" charset="0"/>
                <a:cs typeface="Verdana" pitchFamily="34" charset="0"/>
              </a:rPr>
              <a:t>Teacher and Student One-to-One Conferencing with CDT Results: </a:t>
            </a:r>
            <a:r>
              <a:rPr lang="en-US" sz="3200" b="1" dirty="0" smtClean="0">
                <a:solidFill>
                  <a:schemeClr val="tx2"/>
                </a:solidFill>
                <a:latin typeface="Verdana" pitchFamily="34" charset="0"/>
                <a:ea typeface="Verdana" pitchFamily="34" charset="0"/>
                <a:cs typeface="Verdana" pitchFamily="34" charset="0"/>
              </a:rPr>
              <a:t/>
            </a:r>
            <a:br>
              <a:rPr lang="en-US" sz="3200" b="1" dirty="0" smtClean="0">
                <a:solidFill>
                  <a:schemeClr val="tx2"/>
                </a:solidFill>
                <a:latin typeface="Verdana" pitchFamily="34" charset="0"/>
                <a:ea typeface="Verdana" pitchFamily="34" charset="0"/>
                <a:cs typeface="Verdana" pitchFamily="34" charset="0"/>
              </a:rPr>
            </a:br>
            <a:r>
              <a:rPr lang="en-US" sz="3200" b="1" dirty="0" smtClean="0">
                <a:solidFill>
                  <a:schemeClr val="tx2"/>
                </a:solidFill>
                <a:latin typeface="Verdana" pitchFamily="34" charset="0"/>
                <a:ea typeface="Verdana" pitchFamily="34" charset="0"/>
                <a:cs typeface="Verdana" pitchFamily="34" charset="0"/>
              </a:rPr>
              <a:t>Example Three</a:t>
            </a:r>
            <a:endParaRPr lang="en-US" sz="3200" b="1" dirty="0">
              <a:solidFill>
                <a:schemeClr val="tx2"/>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514600"/>
            <a:ext cx="5401694" cy="4055504"/>
          </a:xfrm>
          <a:prstGeom prst="rect">
            <a:avLst/>
          </a:prstGeom>
        </p:spPr>
      </p:pic>
      <p:sp>
        <p:nvSpPr>
          <p:cNvPr id="7"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22</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2405234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1447800"/>
          </a:xfrm>
          <a:solidFill>
            <a:schemeClr val="bg1"/>
          </a:solidFill>
          <a:ln w="38100">
            <a:solidFill>
              <a:srgbClr val="FF0000"/>
            </a:solidFill>
          </a:ln>
        </p:spPr>
        <p:txBody>
          <a:bodyPr>
            <a:noAutofit/>
          </a:bodyPr>
          <a:lstStyle/>
          <a:p>
            <a:pPr algn="ctr"/>
            <a:r>
              <a:rPr lang="en-US" sz="3200" b="1" dirty="0">
                <a:solidFill>
                  <a:schemeClr val="tx2"/>
                </a:solidFill>
                <a:latin typeface="Verdana" pitchFamily="34" charset="0"/>
                <a:ea typeface="Verdana" pitchFamily="34" charset="0"/>
                <a:cs typeface="Verdana" pitchFamily="34" charset="0"/>
              </a:rPr>
              <a:t>Teacher and Student One-to-One Conferencing with CDT Results: </a:t>
            </a:r>
            <a:r>
              <a:rPr lang="en-US" sz="3200" b="1" dirty="0" smtClean="0">
                <a:solidFill>
                  <a:schemeClr val="tx2"/>
                </a:solidFill>
                <a:latin typeface="Verdana" pitchFamily="34" charset="0"/>
                <a:ea typeface="Verdana" pitchFamily="34" charset="0"/>
                <a:cs typeface="Verdana" pitchFamily="34" charset="0"/>
              </a:rPr>
              <a:t/>
            </a:r>
            <a:br>
              <a:rPr lang="en-US" sz="3200" b="1" dirty="0" smtClean="0">
                <a:solidFill>
                  <a:schemeClr val="tx2"/>
                </a:solidFill>
                <a:latin typeface="Verdana" pitchFamily="34" charset="0"/>
                <a:ea typeface="Verdana" pitchFamily="34" charset="0"/>
                <a:cs typeface="Verdana" pitchFamily="34" charset="0"/>
              </a:rPr>
            </a:br>
            <a:r>
              <a:rPr lang="en-US" sz="3200" b="1" dirty="0" smtClean="0">
                <a:solidFill>
                  <a:schemeClr val="tx2"/>
                </a:solidFill>
                <a:latin typeface="Verdana" pitchFamily="34" charset="0"/>
                <a:ea typeface="Verdana" pitchFamily="34" charset="0"/>
                <a:cs typeface="Verdana" pitchFamily="34" charset="0"/>
              </a:rPr>
              <a:t>Example Four</a:t>
            </a:r>
            <a:endParaRPr lang="en-US" sz="3200" b="1" dirty="0">
              <a:solidFill>
                <a:schemeClr val="tx2"/>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315121"/>
            <a:ext cx="5401694" cy="4055504"/>
          </a:xfrm>
          <a:prstGeom prst="rect">
            <a:avLst/>
          </a:prstGeom>
        </p:spPr>
      </p:pic>
      <p:sp>
        <p:nvSpPr>
          <p:cNvPr id="7"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23</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2574153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82334" cy="695875"/>
          </a:xfrm>
          <a:solidFill>
            <a:schemeClr val="bg1"/>
          </a:solidFill>
          <a:ln w="38100">
            <a:solidFill>
              <a:srgbClr val="FF0000"/>
            </a:solidFill>
          </a:ln>
        </p:spPr>
        <p:txBody>
          <a:bodyPr>
            <a:normAutofit fontScale="90000"/>
          </a:bodyPr>
          <a:lstStyle/>
          <a:p>
            <a:pPr algn="ctr"/>
            <a:r>
              <a:rPr lang="en-US" dirty="0" smtClean="0"/>
              <a:t>     </a:t>
            </a:r>
            <a:r>
              <a:rPr lang="en-US" b="1" dirty="0" smtClean="0">
                <a:solidFill>
                  <a:schemeClr val="tx2"/>
                </a:solidFill>
                <a:latin typeface="Verdana" pitchFamily="34" charset="0"/>
                <a:ea typeface="Verdana" pitchFamily="34" charset="0"/>
                <a:cs typeface="Verdana" pitchFamily="34" charset="0"/>
              </a:rPr>
              <a:t>In Closing…</a:t>
            </a:r>
            <a:endParaRPr lang="en-US" b="1" dirty="0">
              <a:solidFill>
                <a:schemeClr val="tx2"/>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152400" y="1676400"/>
            <a:ext cx="3410157" cy="4029998"/>
          </a:xfrm>
          <a:solidFill>
            <a:schemeClr val="accent3">
              <a:lumMod val="60000"/>
              <a:lumOff val="40000"/>
            </a:schemeClr>
          </a:solidFill>
          <a:ln w="9525">
            <a:solidFill>
              <a:srgbClr val="002060"/>
            </a:solidFill>
          </a:ln>
        </p:spPr>
        <p:txBody>
          <a:bodyPr>
            <a:normAutofit fontScale="70000" lnSpcReduction="20000"/>
          </a:bodyPr>
          <a:lstStyle/>
          <a:p>
            <a:pPr marL="0" indent="0">
              <a:buNone/>
            </a:pPr>
            <a:r>
              <a:rPr lang="en-US" dirty="0" smtClean="0">
                <a:latin typeface="Verdana" pitchFamily="34" charset="0"/>
                <a:ea typeface="Verdana" pitchFamily="34" charset="0"/>
                <a:cs typeface="Verdana" pitchFamily="34" charset="0"/>
              </a:rPr>
              <a:t>“The greater the challenge, the higher the probability that one seeks and needs feedback, but the more important it is that there is a teacher to provide feedback and to ensure that the learner is on the right path to successfully meet the challenges.” (Hattie, 2012)</a:t>
            </a:r>
            <a:endParaRPr lang="en-US" dirty="0">
              <a:latin typeface="Verdana" pitchFamily="34" charset="0"/>
              <a:ea typeface="Verdana" pitchFamily="34" charset="0"/>
              <a:cs typeface="Verdana" pitchFamily="34" charset="0"/>
            </a:endParaRPr>
          </a:p>
        </p:txBody>
      </p:sp>
      <p:sp>
        <p:nvSpPr>
          <p:cNvPr id="5" name="TextBox 4"/>
          <p:cNvSpPr txBox="1"/>
          <p:nvPr/>
        </p:nvSpPr>
        <p:spPr>
          <a:xfrm>
            <a:off x="3790666" y="1371600"/>
            <a:ext cx="4648200" cy="2862322"/>
          </a:xfrm>
          <a:prstGeom prst="rect">
            <a:avLst/>
          </a:prstGeom>
          <a:solidFill>
            <a:schemeClr val="accent6">
              <a:lumMod val="40000"/>
              <a:lumOff val="60000"/>
            </a:schemeClr>
          </a:solidFill>
          <a:ln w="9525">
            <a:solidFill>
              <a:srgbClr val="002060"/>
            </a:solidFill>
          </a:ln>
        </p:spPr>
        <p:txBody>
          <a:bodyPr wrap="square" rtlCol="0">
            <a:spAutoFit/>
          </a:bodyPr>
          <a:lstStyle/>
          <a:p>
            <a:r>
              <a:rPr lang="en-US" dirty="0" smtClean="0">
                <a:latin typeface="Verdana" pitchFamily="34" charset="0"/>
                <a:ea typeface="Verdana" pitchFamily="34" charset="0"/>
                <a:cs typeface="Verdana" pitchFamily="34" charset="0"/>
              </a:rPr>
              <a:t>“Learning is not always pleasurable and easy; it requires over-learning at certain points, spiraling up and down the knowledge continuum, building a working relationship with others in grappling with challenging tasks – herein lies a major link between challenge and feedback, two of the essential ingredients of learning.” (Hattie, 2012)</a:t>
            </a:r>
            <a:endParaRPr lang="en-US" dirty="0">
              <a:latin typeface="Verdana" pitchFamily="34" charset="0"/>
              <a:ea typeface="Verdana" pitchFamily="34" charset="0"/>
              <a:cs typeface="Verdana" pitchFamily="34" charset="0"/>
            </a:endParaRPr>
          </a:p>
        </p:txBody>
      </p:sp>
      <p:sp>
        <p:nvSpPr>
          <p:cNvPr id="4" name="TextBox 3"/>
          <p:cNvSpPr txBox="1"/>
          <p:nvPr/>
        </p:nvSpPr>
        <p:spPr>
          <a:xfrm>
            <a:off x="5562600" y="3962400"/>
            <a:ext cx="3339152" cy="1477328"/>
          </a:xfrm>
          <a:prstGeom prst="rect">
            <a:avLst/>
          </a:prstGeom>
          <a:solidFill>
            <a:srgbClr val="FFFF00"/>
          </a:solidFill>
          <a:ln w="9525">
            <a:solidFill>
              <a:srgbClr val="002060"/>
            </a:solidFill>
          </a:ln>
        </p:spPr>
        <p:txBody>
          <a:bodyPr wrap="square" rtlCol="0">
            <a:spAutoFit/>
          </a:bodyPr>
          <a:lstStyle/>
          <a:p>
            <a:pPr>
              <a:defRPr/>
            </a:pPr>
            <a:r>
              <a:rPr lang="en-US" dirty="0">
                <a:latin typeface="Verdana" pitchFamily="34" charset="0"/>
                <a:ea typeface="Verdana" pitchFamily="34" charset="0"/>
                <a:cs typeface="Verdana" pitchFamily="34" charset="0"/>
              </a:rPr>
              <a:t>“The most powerful single modification that enhances achievement </a:t>
            </a:r>
            <a:r>
              <a:rPr lang="en-US" dirty="0" smtClean="0">
                <a:latin typeface="Verdana" pitchFamily="34" charset="0"/>
                <a:ea typeface="Verdana" pitchFamily="34" charset="0"/>
                <a:cs typeface="Verdana" pitchFamily="34" charset="0"/>
              </a:rPr>
              <a:t>is feedback.” </a:t>
            </a:r>
            <a:r>
              <a:rPr lang="en-US" dirty="0">
                <a:latin typeface="Verdana" pitchFamily="34" charset="0"/>
                <a:ea typeface="Verdana" pitchFamily="34" charset="0"/>
                <a:cs typeface="Verdana" pitchFamily="34" charset="0"/>
              </a:rPr>
              <a:t>(Hattie, 1992)</a:t>
            </a:r>
          </a:p>
          <a:p>
            <a:endParaRPr lang="en-US" dirty="0"/>
          </a:p>
        </p:txBody>
      </p:sp>
      <p:sp>
        <p:nvSpPr>
          <p:cNvPr id="7"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24</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1868405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152400" y="609600"/>
            <a:ext cx="8763000" cy="1219200"/>
          </a:xfrm>
          <a:solidFill>
            <a:schemeClr val="bg1"/>
          </a:solidFill>
          <a:ln w="38100">
            <a:solidFill>
              <a:srgbClr val="FF0000"/>
            </a:solidFill>
          </a:ln>
        </p:spPr>
        <p:txBody>
          <a:bodyPr>
            <a:normAutofit fontScale="90000"/>
          </a:bodyPr>
          <a:lstStyle/>
          <a:p>
            <a:pPr marL="342900" indent="-342900" algn="ctr" eaLnBrk="1" hangingPunct="1"/>
            <a:r>
              <a:rPr lang="en-US" b="1" dirty="0" smtClean="0"/>
              <a:t/>
            </a:r>
            <a:br>
              <a:rPr lang="en-US" b="1" dirty="0" smtClean="0"/>
            </a:br>
            <a:r>
              <a:rPr lang="en-US" b="1" dirty="0" smtClean="0">
                <a:solidFill>
                  <a:schemeClr val="tx2"/>
                </a:solidFill>
                <a:latin typeface="Verdana" pitchFamily="34" charset="0"/>
                <a:ea typeface="Verdana" pitchFamily="34" charset="0"/>
                <a:cs typeface="Verdana" pitchFamily="34" charset="0"/>
              </a:rPr>
              <a:t>Why should the Classroom Diagnostic Tools be used? </a:t>
            </a:r>
            <a:r>
              <a:rPr lang="en-US" sz="2800" dirty="0" smtClean="0">
                <a:solidFill>
                  <a:schemeClr val="tx2"/>
                </a:solidFill>
                <a:latin typeface="Verdana" pitchFamily="34" charset="0"/>
                <a:ea typeface="Verdana" pitchFamily="34" charset="0"/>
                <a:cs typeface="Verdana" pitchFamily="34" charset="0"/>
              </a:rPr>
              <a:t/>
            </a:r>
            <a:br>
              <a:rPr lang="en-US" sz="2800" dirty="0" smtClean="0">
                <a:solidFill>
                  <a:schemeClr val="tx2"/>
                </a:solidFill>
                <a:latin typeface="Verdana" pitchFamily="34" charset="0"/>
                <a:ea typeface="Verdana" pitchFamily="34" charset="0"/>
                <a:cs typeface="Verdana" pitchFamily="34" charset="0"/>
              </a:rPr>
            </a:br>
            <a:r>
              <a:rPr lang="en-US" sz="3600" b="1" dirty="0" smtClean="0">
                <a:solidFill>
                  <a:schemeClr val="tx2"/>
                </a:solidFill>
                <a:latin typeface="Verdana" pitchFamily="34" charset="0"/>
                <a:ea typeface="Verdana" pitchFamily="34" charset="0"/>
                <a:cs typeface="Verdana" pitchFamily="34" charset="0"/>
              </a:rPr>
              <a:t/>
            </a:r>
            <a:br>
              <a:rPr lang="en-US" sz="3600" b="1" dirty="0" smtClean="0">
                <a:solidFill>
                  <a:schemeClr val="tx2"/>
                </a:solidFill>
                <a:latin typeface="Verdana" pitchFamily="34" charset="0"/>
                <a:ea typeface="Verdana" pitchFamily="34" charset="0"/>
                <a:cs typeface="Verdana" pitchFamily="34" charset="0"/>
              </a:rPr>
            </a:br>
            <a:endParaRPr lang="en-US" sz="1800" dirty="0" smtClean="0">
              <a:solidFill>
                <a:schemeClr val="tx2"/>
              </a:solidFill>
              <a:latin typeface="Verdana" pitchFamily="34" charset="0"/>
              <a:ea typeface="Verdana" pitchFamily="34" charset="0"/>
              <a:cs typeface="Verdana" pitchFamily="34" charset="0"/>
            </a:endParaRPr>
          </a:p>
        </p:txBody>
      </p:sp>
      <p:sp>
        <p:nvSpPr>
          <p:cNvPr id="3" name="Content Placeholder 2"/>
          <p:cNvSpPr>
            <a:spLocks noGrp="1"/>
          </p:cNvSpPr>
          <p:nvPr>
            <p:ph sz="half" idx="4294967295"/>
          </p:nvPr>
        </p:nvSpPr>
        <p:spPr>
          <a:xfrm>
            <a:off x="152400" y="2420938"/>
            <a:ext cx="8662987" cy="4284662"/>
          </a:xfrm>
          <a:solidFill>
            <a:schemeClr val="bg1"/>
          </a:solidFill>
          <a:ln>
            <a:solidFill>
              <a:srgbClr val="002060"/>
            </a:solidFill>
          </a:ln>
        </p:spPr>
        <p:txBody>
          <a:bodyPr rtlCol="0">
            <a:normAutofit fontScale="92500" lnSpcReduction="20000"/>
          </a:bodyPr>
          <a:lstStyle/>
          <a:p>
            <a:pPr marL="0" lvl="1" indent="0" algn="just" eaLnBrk="1" hangingPunct="1">
              <a:spcBef>
                <a:spcPts val="600"/>
              </a:spcBef>
              <a:buFont typeface="Arial" pitchFamily="34" charset="0"/>
              <a:buNone/>
              <a:defRPr/>
            </a:pPr>
            <a:r>
              <a:rPr lang="en-US" sz="2300" b="1" dirty="0" smtClean="0">
                <a:latin typeface="Verdana" pitchFamily="34" charset="0"/>
                <a:ea typeface="Verdana" pitchFamily="34" charset="0"/>
                <a:cs typeface="Verdana" pitchFamily="34" charset="0"/>
              </a:rPr>
              <a:t>Benefits for Students:</a:t>
            </a:r>
          </a:p>
          <a:p>
            <a:pPr marL="0" lvl="1" indent="0" algn="just" eaLnBrk="1" hangingPunct="1">
              <a:spcBef>
                <a:spcPts val="600"/>
              </a:spcBef>
              <a:buFont typeface="Arial" pitchFamily="34" charset="0"/>
              <a:buNone/>
              <a:defRPr/>
            </a:pPr>
            <a:r>
              <a:rPr lang="en-US" sz="2300" b="1" dirty="0" smtClean="0">
                <a:latin typeface="Verdana" pitchFamily="34" charset="0"/>
                <a:ea typeface="Verdana" pitchFamily="34" charset="0"/>
                <a:cs typeface="Verdana" pitchFamily="34" charset="0"/>
              </a:rPr>
              <a:t> </a:t>
            </a:r>
          </a:p>
          <a:p>
            <a:pPr marL="457200" lvl="2" indent="-457200" eaLnBrk="1" hangingPunct="1">
              <a:spcBef>
                <a:spcPts val="600"/>
              </a:spcBef>
              <a:buClrTx/>
              <a:defRPr/>
            </a:pPr>
            <a:r>
              <a:rPr lang="en-US" sz="2300" dirty="0" smtClean="0">
                <a:latin typeface="Verdana" pitchFamily="34" charset="0"/>
                <a:ea typeface="Verdana" pitchFamily="34" charset="0"/>
                <a:cs typeface="Verdana" pitchFamily="34" charset="0"/>
              </a:rPr>
              <a:t>Provides specific and timely feedback designed to support student learning.</a:t>
            </a:r>
          </a:p>
          <a:p>
            <a:pPr marL="457200" lvl="2" indent="-457200" eaLnBrk="1" hangingPunct="1">
              <a:spcBef>
                <a:spcPts val="600"/>
              </a:spcBef>
              <a:buClrTx/>
              <a:defRPr/>
            </a:pPr>
            <a:r>
              <a:rPr lang="en-US" sz="2300" dirty="0" smtClean="0">
                <a:latin typeface="Verdana" pitchFamily="34" charset="0"/>
                <a:ea typeface="Verdana" pitchFamily="34" charset="0"/>
                <a:cs typeface="Verdana" pitchFamily="34" charset="0"/>
              </a:rPr>
              <a:t>Builds efficacy by bringing students into the process of their own learning.</a:t>
            </a:r>
          </a:p>
          <a:p>
            <a:pPr marL="457200" lvl="2" indent="-457200" eaLnBrk="1" hangingPunct="1">
              <a:spcBef>
                <a:spcPts val="600"/>
              </a:spcBef>
              <a:buClrTx/>
              <a:defRPr/>
            </a:pPr>
            <a:r>
              <a:rPr lang="en-US" sz="2300" dirty="0" smtClean="0">
                <a:latin typeface="Verdana" pitchFamily="34" charset="0"/>
                <a:ea typeface="Verdana" pitchFamily="34" charset="0"/>
                <a:cs typeface="Verdana" pitchFamily="34" charset="0"/>
              </a:rPr>
              <a:t>Promotes goal setting by involving students in the learning process.</a:t>
            </a:r>
          </a:p>
          <a:p>
            <a:pPr marL="457200" lvl="2" indent="-457200" eaLnBrk="1" hangingPunct="1">
              <a:spcBef>
                <a:spcPts val="600"/>
              </a:spcBef>
              <a:buClrTx/>
              <a:defRPr/>
            </a:pPr>
            <a:r>
              <a:rPr lang="en-US" sz="2300" dirty="0" smtClean="0">
                <a:latin typeface="Verdana" pitchFamily="34" charset="0"/>
                <a:ea typeface="Verdana" pitchFamily="34" charset="0"/>
                <a:cs typeface="Verdana" pitchFamily="34" charset="0"/>
              </a:rPr>
              <a:t>Provides students with opportunities to demonstrate their knowledge and skills.</a:t>
            </a:r>
          </a:p>
          <a:p>
            <a:pPr marL="457200" lvl="2" indent="-457200" eaLnBrk="1" hangingPunct="1">
              <a:spcBef>
                <a:spcPts val="600"/>
              </a:spcBef>
              <a:buClrTx/>
              <a:defRPr/>
            </a:pPr>
            <a:r>
              <a:rPr lang="en-US" sz="2300" dirty="0" smtClean="0">
                <a:latin typeface="Verdana" pitchFamily="34" charset="0"/>
                <a:ea typeface="Verdana" pitchFamily="34" charset="0"/>
                <a:cs typeface="Verdana" pitchFamily="34" charset="0"/>
              </a:rPr>
              <a:t>Promotes partnering with teachers (e.g., one-on-one conferencing).</a:t>
            </a:r>
          </a:p>
          <a:p>
            <a:pPr marL="457200" lvl="2" indent="-457200" eaLnBrk="1" hangingPunct="1">
              <a:spcBef>
                <a:spcPts val="600"/>
              </a:spcBef>
              <a:buClrTx/>
              <a:defRPr/>
            </a:pPr>
            <a:r>
              <a:rPr lang="en-US" sz="2300" dirty="0" smtClean="0">
                <a:latin typeface="Verdana" pitchFamily="34" charset="0"/>
                <a:ea typeface="Verdana" pitchFamily="34" charset="0"/>
                <a:cs typeface="Verdana" pitchFamily="34" charset="0"/>
              </a:rPr>
              <a:t>Ensures that follow-up instruction is meaningful and aligns with student learning expectations.</a:t>
            </a:r>
          </a:p>
          <a:p>
            <a:pPr algn="just" eaLnBrk="1" fontAlgn="auto" hangingPunct="1">
              <a:spcBef>
                <a:spcPts val="600"/>
              </a:spcBef>
              <a:spcAft>
                <a:spcPts val="0"/>
              </a:spcAft>
              <a:buFont typeface="Arial" pitchFamily="34" charset="0"/>
              <a:buNone/>
              <a:defRPr/>
            </a:pPr>
            <a:endParaRPr lang="en-US" sz="3600" dirty="0" smtClean="0">
              <a:latin typeface="Verdana" pitchFamily="34" charset="0"/>
              <a:ea typeface="Verdana" pitchFamily="34" charset="0"/>
              <a:cs typeface="Verdana" pitchFamily="34" charset="0"/>
            </a:endParaRPr>
          </a:p>
        </p:txBody>
      </p:sp>
      <p:sp>
        <p:nvSpPr>
          <p:cNvPr id="5"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3</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743136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1447800"/>
          </a:xfrm>
          <a:solidFill>
            <a:schemeClr val="bg1"/>
          </a:solidFill>
          <a:ln w="38100">
            <a:solidFill>
              <a:srgbClr val="FF0000"/>
            </a:solidFill>
          </a:ln>
        </p:spPr>
        <p:txBody>
          <a:bodyPr>
            <a:normAutofit fontScale="90000"/>
          </a:bodyPr>
          <a:lstStyle/>
          <a:p>
            <a:pPr algn="ctr"/>
            <a:r>
              <a:rPr lang="en-US" b="1" dirty="0" smtClean="0">
                <a:solidFill>
                  <a:schemeClr val="tx2"/>
                </a:solidFill>
                <a:latin typeface="Verdana" pitchFamily="34" charset="0"/>
                <a:ea typeface="Verdana" pitchFamily="34" charset="0"/>
                <a:cs typeface="Verdana" pitchFamily="34" charset="0"/>
              </a:rPr>
              <a:t>Student Shares His Thoughts Regarding Taking the CDTs</a:t>
            </a:r>
            <a:endParaRPr lang="en-US" b="1" dirty="0">
              <a:solidFill>
                <a:schemeClr val="tx2"/>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268345"/>
            <a:ext cx="3962400" cy="4219912"/>
          </a:xfrm>
          <a:prstGeom prst="rect">
            <a:avLst/>
          </a:prstGeom>
        </p:spPr>
      </p:pic>
      <p:sp>
        <p:nvSpPr>
          <p:cNvPr id="7"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4</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35879020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685800"/>
            <a:ext cx="8382000" cy="1143000"/>
          </a:xfrm>
          <a:ln w="38103">
            <a:solidFill>
              <a:srgbClr val="FF0000"/>
            </a:solidFill>
            <a:prstDash val="solid"/>
          </a:ln>
        </p:spPr>
        <p:txBody>
          <a:bodyPr>
            <a:noAutofit/>
          </a:bodyPr>
          <a:lstStyle/>
          <a:p>
            <a:pPr lvl="0"/>
            <a:r>
              <a:rPr lang="en-US" sz="2400" b="1" dirty="0" smtClean="0">
                <a:solidFill>
                  <a:srgbClr val="1F497D"/>
                </a:solidFill>
                <a:latin typeface="Verdana" pitchFamily="34"/>
                <a:ea typeface="Verdana" pitchFamily="34"/>
                <a:cs typeface="Verdana" pitchFamily="34"/>
              </a:rPr>
              <a:t>Pre-Formative </a:t>
            </a:r>
            <a:r>
              <a:rPr lang="en-US" sz="2400" b="1" dirty="0">
                <a:solidFill>
                  <a:srgbClr val="1F497D"/>
                </a:solidFill>
                <a:latin typeface="Verdana" pitchFamily="34"/>
                <a:ea typeface="Verdana" pitchFamily="34"/>
                <a:cs typeface="Verdana" pitchFamily="34"/>
              </a:rPr>
              <a:t>Assessment </a:t>
            </a:r>
            <a:br>
              <a:rPr lang="en-US" sz="2400" b="1" dirty="0">
                <a:solidFill>
                  <a:srgbClr val="1F497D"/>
                </a:solidFill>
                <a:latin typeface="Verdana" pitchFamily="34"/>
                <a:ea typeface="Verdana" pitchFamily="34"/>
                <a:cs typeface="Verdana" pitchFamily="34"/>
              </a:rPr>
            </a:br>
            <a:r>
              <a:rPr lang="en-US" sz="2400" b="1" dirty="0" smtClean="0">
                <a:solidFill>
                  <a:srgbClr val="1F497D"/>
                </a:solidFill>
                <a:latin typeface="Verdana" pitchFamily="34"/>
                <a:ea typeface="Verdana" pitchFamily="34"/>
                <a:cs typeface="Verdana" pitchFamily="34"/>
              </a:rPr>
              <a:t>on Feedback </a:t>
            </a:r>
            <a:br>
              <a:rPr lang="en-US" sz="2400" b="1" dirty="0" smtClean="0">
                <a:solidFill>
                  <a:srgbClr val="1F497D"/>
                </a:solidFill>
                <a:latin typeface="Verdana" pitchFamily="34"/>
                <a:ea typeface="Verdana" pitchFamily="34"/>
                <a:cs typeface="Verdana" pitchFamily="34"/>
              </a:rPr>
            </a:br>
            <a:r>
              <a:rPr lang="en-US" sz="2400" b="1" dirty="0" smtClean="0">
                <a:solidFill>
                  <a:srgbClr val="1F497D"/>
                </a:solidFill>
                <a:latin typeface="Verdana" pitchFamily="34"/>
                <a:ea typeface="Verdana" pitchFamily="34"/>
                <a:cs typeface="Verdana" pitchFamily="34"/>
              </a:rPr>
              <a:t>That Moves Learning Forward </a:t>
            </a:r>
            <a:endParaRPr lang="en-US" sz="2400" b="1" dirty="0">
              <a:solidFill>
                <a:srgbClr val="1F497D"/>
              </a:solidFill>
              <a:latin typeface="Verdana" pitchFamily="34"/>
              <a:ea typeface="Verdana" pitchFamily="34"/>
              <a:cs typeface="Verdana" pitchFamily="34"/>
            </a:endParaRPr>
          </a:p>
        </p:txBody>
      </p:sp>
      <p:sp>
        <p:nvSpPr>
          <p:cNvPr id="3" name="Slide Number Placeholder 3"/>
          <p:cNvSpPr txBox="1"/>
          <p:nvPr/>
        </p:nvSpPr>
        <p:spPr>
          <a:xfrm>
            <a:off x="6858000" y="6400800"/>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343DAC-9108-4A87-9E52-66FBB7C6AC0A}" type="slidenum">
              <a:t>5</a:t>
            </a:fld>
            <a:endParaRPr lang="en-US" sz="1200" b="0" i="0" u="none" strike="noStrike" kern="1200" cap="none" spc="0" baseline="0" dirty="0">
              <a:solidFill>
                <a:srgbClr val="898989"/>
              </a:solidFill>
              <a:uFillTx/>
              <a:latin typeface="Calibri"/>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979850679"/>
              </p:ext>
            </p:extLst>
          </p:nvPr>
        </p:nvGraphicFramePr>
        <p:xfrm>
          <a:off x="457200" y="2016760"/>
          <a:ext cx="8382000" cy="4155440"/>
        </p:xfrm>
        <a:graphic>
          <a:graphicData uri="http://schemas.openxmlformats.org/drawingml/2006/table">
            <a:tbl>
              <a:tblPr firstRow="1" bandRow="1">
                <a:tableStyleId>{5C22544A-7EE6-4342-B048-85BDC9FD1C3A}</a:tableStyleId>
              </a:tblPr>
              <a:tblGrid>
                <a:gridCol w="1219200"/>
                <a:gridCol w="1066800"/>
                <a:gridCol w="6096000"/>
              </a:tblGrid>
              <a:tr h="370840">
                <a:tc>
                  <a:txBody>
                    <a:bodyPr/>
                    <a:lstStyle/>
                    <a:p>
                      <a:pPr algn="ctr"/>
                      <a:r>
                        <a:rPr lang="en-US" sz="1100" dirty="0" smtClean="0">
                          <a:latin typeface="Verdana" pitchFamily="34" charset="0"/>
                          <a:ea typeface="Verdana" pitchFamily="34" charset="0"/>
                          <a:cs typeface="Verdana" pitchFamily="34" charset="0"/>
                        </a:rPr>
                        <a:t>More Effective</a:t>
                      </a: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Verdana" pitchFamily="34" charset="0"/>
                          <a:ea typeface="Verdana" pitchFamily="34" charset="0"/>
                          <a:cs typeface="Verdana" pitchFamily="34" charset="0"/>
                        </a:rPr>
                        <a:t>Less Effective</a:t>
                      </a: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Verdana" pitchFamily="34" charset="0"/>
                          <a:ea typeface="Verdana" pitchFamily="34" charset="0"/>
                          <a:cs typeface="Verdana" pitchFamily="34" charset="0"/>
                        </a:rPr>
                        <a:t>Feedback</a:t>
                      </a: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 Try</a:t>
                      </a:r>
                      <a:r>
                        <a:rPr lang="en-US" sz="1100" baseline="0" dirty="0" smtClean="0">
                          <a:latin typeface="Verdana" pitchFamily="34" charset="0"/>
                          <a:ea typeface="Verdana" pitchFamily="34" charset="0"/>
                          <a:cs typeface="Verdana" pitchFamily="34" charset="0"/>
                        </a:rPr>
                        <a:t> harder next time.</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2. 70%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3. Your position</a:t>
                      </a:r>
                      <a:r>
                        <a:rPr lang="en-US" sz="1100" baseline="0" dirty="0" smtClean="0">
                          <a:latin typeface="Verdana" pitchFamily="34" charset="0"/>
                          <a:ea typeface="Verdana" pitchFamily="34" charset="0"/>
                          <a:cs typeface="Verdana" pitchFamily="34" charset="0"/>
                        </a:rPr>
                        <a:t> paper argues your position, pro and con, on whether or not a gluten-free bakery can be a successful business venture. </a:t>
                      </a:r>
                      <a:r>
                        <a:rPr lang="en-US" sz="1100" dirty="0" smtClean="0">
                          <a:latin typeface="Verdana" pitchFamily="34" charset="0"/>
                          <a:ea typeface="Verdana" pitchFamily="34" charset="0"/>
                          <a:cs typeface="Verdana" pitchFamily="34" charset="0"/>
                        </a:rPr>
                        <a:t>What implications can be drawn from your potential</a:t>
                      </a:r>
                      <a:r>
                        <a:rPr lang="en-US" sz="1100" baseline="0" dirty="0" smtClean="0">
                          <a:latin typeface="Verdana" pitchFamily="34" charset="0"/>
                          <a:ea typeface="Verdana" pitchFamily="34" charset="0"/>
                          <a:cs typeface="Verdana" pitchFamily="34" charset="0"/>
                        </a:rPr>
                        <a:t> findings?</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4. You maintained eye contact with the audience throughout your whole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6. What you have written</a:t>
                      </a:r>
                      <a:r>
                        <a:rPr lang="en-US" sz="1100" baseline="0" dirty="0" smtClean="0">
                          <a:latin typeface="Verdana" pitchFamily="34" charset="0"/>
                          <a:ea typeface="Verdana" pitchFamily="34" charset="0"/>
                          <a:cs typeface="Verdana" pitchFamily="34" charset="0"/>
                        </a:rPr>
                        <a:t> is a hypothesis because it is a proposed explanation.  You can improve it by writing it as an “if…..then….” statement.</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7.  B+ Good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8.  Your performance was strong in tone quality</a:t>
                      </a:r>
                      <a:r>
                        <a:rPr lang="en-US" sz="1100" baseline="0" dirty="0" smtClean="0">
                          <a:latin typeface="Verdana" pitchFamily="34" charset="0"/>
                          <a:ea typeface="Verdana" pitchFamily="34" charset="0"/>
                          <a:cs typeface="Verdana" pitchFamily="34" charset="0"/>
                        </a:rPr>
                        <a:t> and intonation.  You need to work on your rhythm in measures 10 and 14.</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9.  Your work is consistently above average.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09538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 y="609600"/>
            <a:ext cx="8382000" cy="1219200"/>
          </a:xfrm>
          <a:ln w="38103">
            <a:solidFill>
              <a:srgbClr val="FF0000"/>
            </a:solidFill>
            <a:prstDash val="solid"/>
          </a:ln>
        </p:spPr>
        <p:txBody>
          <a:bodyPr>
            <a:noAutofit/>
          </a:bodyPr>
          <a:lstStyle/>
          <a:p>
            <a:pPr lvl="0"/>
            <a:r>
              <a:rPr lang="en-US" sz="2400" b="1" dirty="0" smtClean="0">
                <a:solidFill>
                  <a:srgbClr val="1F497D"/>
                </a:solidFill>
                <a:latin typeface="Verdana" pitchFamily="34"/>
                <a:ea typeface="Verdana" pitchFamily="34"/>
                <a:cs typeface="Verdana" pitchFamily="34"/>
              </a:rPr>
              <a:t>Pre-Formative </a:t>
            </a:r>
            <a:r>
              <a:rPr lang="en-US" sz="2400" b="1" dirty="0">
                <a:solidFill>
                  <a:srgbClr val="1F497D"/>
                </a:solidFill>
                <a:latin typeface="Verdana" pitchFamily="34"/>
                <a:ea typeface="Verdana" pitchFamily="34"/>
                <a:cs typeface="Verdana" pitchFamily="34"/>
              </a:rPr>
              <a:t>Assessment </a:t>
            </a:r>
            <a:br>
              <a:rPr lang="en-US" sz="2400" b="1" dirty="0">
                <a:solidFill>
                  <a:srgbClr val="1F497D"/>
                </a:solidFill>
                <a:latin typeface="Verdana" pitchFamily="34"/>
                <a:ea typeface="Verdana" pitchFamily="34"/>
                <a:cs typeface="Verdana" pitchFamily="34"/>
              </a:rPr>
            </a:br>
            <a:r>
              <a:rPr lang="en-US" sz="2400" b="1" dirty="0">
                <a:solidFill>
                  <a:srgbClr val="1F497D"/>
                </a:solidFill>
                <a:latin typeface="Verdana" pitchFamily="34"/>
                <a:ea typeface="Verdana" pitchFamily="34"/>
                <a:cs typeface="Verdana" pitchFamily="34"/>
              </a:rPr>
              <a:t>on </a:t>
            </a:r>
            <a:r>
              <a:rPr lang="en-US" sz="2400" b="1" dirty="0" smtClean="0">
                <a:solidFill>
                  <a:srgbClr val="1F497D"/>
                </a:solidFill>
                <a:latin typeface="Verdana" pitchFamily="34"/>
                <a:ea typeface="Verdana" pitchFamily="34"/>
                <a:cs typeface="Verdana" pitchFamily="34"/>
              </a:rPr>
              <a:t>Feedback </a:t>
            </a:r>
            <a:br>
              <a:rPr lang="en-US" sz="2400" b="1" dirty="0" smtClean="0">
                <a:solidFill>
                  <a:srgbClr val="1F497D"/>
                </a:solidFill>
                <a:latin typeface="Verdana" pitchFamily="34"/>
                <a:ea typeface="Verdana" pitchFamily="34"/>
                <a:cs typeface="Verdana" pitchFamily="34"/>
              </a:rPr>
            </a:br>
            <a:r>
              <a:rPr lang="en-US" sz="2400" b="1" dirty="0" smtClean="0">
                <a:solidFill>
                  <a:srgbClr val="1F497D"/>
                </a:solidFill>
                <a:latin typeface="Verdana" pitchFamily="34"/>
                <a:ea typeface="Verdana" pitchFamily="34"/>
                <a:cs typeface="Verdana" pitchFamily="34"/>
              </a:rPr>
              <a:t>That Moves </a:t>
            </a:r>
            <a:r>
              <a:rPr lang="en-US" sz="2400" b="1" dirty="0">
                <a:solidFill>
                  <a:srgbClr val="1F497D"/>
                </a:solidFill>
                <a:latin typeface="Verdana" pitchFamily="34"/>
                <a:ea typeface="Verdana" pitchFamily="34"/>
                <a:cs typeface="Verdana" pitchFamily="34"/>
              </a:rPr>
              <a:t>Learning Forward </a:t>
            </a:r>
            <a:r>
              <a:rPr lang="en-US" sz="2400" b="1" dirty="0" smtClean="0">
                <a:solidFill>
                  <a:srgbClr val="1F497D"/>
                </a:solidFill>
                <a:latin typeface="Verdana" pitchFamily="34"/>
                <a:ea typeface="Verdana" pitchFamily="34"/>
                <a:cs typeface="Verdana" pitchFamily="34"/>
              </a:rPr>
              <a:t>(Continued)</a:t>
            </a:r>
            <a:endParaRPr lang="en-US" sz="2400" b="1" dirty="0">
              <a:solidFill>
                <a:srgbClr val="1F497D"/>
              </a:solidFill>
              <a:latin typeface="Verdana" pitchFamily="34"/>
              <a:ea typeface="Verdana" pitchFamily="34"/>
              <a:cs typeface="Verdana" pitchFamily="34"/>
            </a:endParaRPr>
          </a:p>
        </p:txBody>
      </p:sp>
      <p:sp>
        <p:nvSpPr>
          <p:cNvPr id="3" name="Slide Number Placeholder 3"/>
          <p:cNvSpPr txBox="1"/>
          <p:nvPr/>
        </p:nvSpPr>
        <p:spPr>
          <a:xfrm>
            <a:off x="6858000" y="6400800"/>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343DAC-9108-4A87-9E52-66FBB7C6AC0A}" type="slidenum">
              <a:t>6</a:t>
            </a:fld>
            <a:endParaRPr lang="en-US" sz="1200" b="0" i="0" u="none" strike="noStrike" kern="1200" cap="none" spc="0" baseline="0" dirty="0">
              <a:solidFill>
                <a:srgbClr val="898989"/>
              </a:solidFill>
              <a:uFillTx/>
              <a:latin typeface="Calibri"/>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771823585"/>
              </p:ext>
            </p:extLst>
          </p:nvPr>
        </p:nvGraphicFramePr>
        <p:xfrm>
          <a:off x="304800" y="2052320"/>
          <a:ext cx="8382000" cy="4119880"/>
        </p:xfrm>
        <a:graphic>
          <a:graphicData uri="http://schemas.openxmlformats.org/drawingml/2006/table">
            <a:tbl>
              <a:tblPr firstRow="1" bandRow="1">
                <a:tableStyleId>{5C22544A-7EE6-4342-B048-85BDC9FD1C3A}</a:tableStyleId>
              </a:tblPr>
              <a:tblGrid>
                <a:gridCol w="1219200"/>
                <a:gridCol w="1066800"/>
                <a:gridCol w="6096000"/>
              </a:tblGrid>
              <a:tr h="370840">
                <a:tc>
                  <a:txBody>
                    <a:bodyPr/>
                    <a:lstStyle/>
                    <a:p>
                      <a:pPr algn="ctr"/>
                      <a:r>
                        <a:rPr lang="en-US" sz="1100" dirty="0" smtClean="0">
                          <a:latin typeface="Verdana" pitchFamily="34" charset="0"/>
                          <a:ea typeface="Verdana" pitchFamily="34" charset="0"/>
                          <a:cs typeface="Verdana" pitchFamily="34" charset="0"/>
                        </a:rPr>
                        <a:t>More Effective</a:t>
                      </a: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Verdana" pitchFamily="34" charset="0"/>
                          <a:ea typeface="Verdana" pitchFamily="34" charset="0"/>
                          <a:cs typeface="Verdana" pitchFamily="34" charset="0"/>
                        </a:rPr>
                        <a:t>Less Effective</a:t>
                      </a: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latin typeface="Verdana" pitchFamily="34" charset="0"/>
                          <a:ea typeface="Verdana" pitchFamily="34" charset="0"/>
                          <a:cs typeface="Verdana" pitchFamily="34" charset="0"/>
                        </a:rPr>
                        <a:t>Feedback</a:t>
                      </a:r>
                      <a:r>
                        <a:rPr lang="en-US" sz="1100" baseline="0" dirty="0" smtClean="0">
                          <a:latin typeface="Verdana" pitchFamily="34" charset="0"/>
                          <a:ea typeface="Verdana" pitchFamily="34" charset="0"/>
                          <a:cs typeface="Verdana" pitchFamily="34" charset="0"/>
                        </a:rPr>
                        <a:t> </a:t>
                      </a: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10. You need to do your homework.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11.  I noticed that</a:t>
                      </a:r>
                      <a:r>
                        <a:rPr lang="en-US" sz="1100" baseline="0" dirty="0" smtClean="0">
                          <a:latin typeface="Verdana" pitchFamily="34" charset="0"/>
                          <a:ea typeface="Verdana" pitchFamily="34" charset="0"/>
                          <a:cs typeface="Verdana" pitchFamily="34" charset="0"/>
                        </a:rPr>
                        <a:t> you drew other members of the team into the discussion by saying,  “Do you agree?”, or “What do you think?”</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12.  You are so close to proficiency.</a:t>
                      </a:r>
                      <a:r>
                        <a:rPr lang="en-US" sz="1100" baseline="0" dirty="0" smtClean="0">
                          <a:latin typeface="Verdana" pitchFamily="34" charset="0"/>
                          <a:ea typeface="Verdana" pitchFamily="34" charset="0"/>
                          <a:cs typeface="Verdana" pitchFamily="34" charset="0"/>
                        </a:rPr>
                        <a:t>  With a little more work, you should be at a level 3.</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13.  You</a:t>
                      </a:r>
                      <a:r>
                        <a:rPr lang="en-US" sz="1100" baseline="0" dirty="0" smtClean="0">
                          <a:latin typeface="Verdana" pitchFamily="34" charset="0"/>
                          <a:ea typeface="Verdana" pitchFamily="34" charset="0"/>
                          <a:cs typeface="Verdana" pitchFamily="34" charset="0"/>
                        </a:rPr>
                        <a:t> made simple mistakes on your timeline.  Make sure your time intervals are all the same length!</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14.  Your thesis statement is clear.  Your next step might be to add real details to support 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15.  Messy!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16.  You made</a:t>
                      </a:r>
                      <a:r>
                        <a:rPr lang="en-US" sz="1100" baseline="0" dirty="0" smtClean="0">
                          <a:latin typeface="Verdana" pitchFamily="34" charset="0"/>
                          <a:ea typeface="Verdana" pitchFamily="34" charset="0"/>
                          <a:cs typeface="Verdana" pitchFamily="34" charset="0"/>
                        </a:rPr>
                        <a:t> some errors on your graph.  Go back and check the names of your titles, x-axis, and y-axis. </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17.  Your position paper</a:t>
                      </a:r>
                      <a:r>
                        <a:rPr lang="en-US" sz="1100" baseline="0" dirty="0" smtClean="0">
                          <a:latin typeface="Verdana" pitchFamily="34" charset="0"/>
                          <a:ea typeface="Verdana" pitchFamily="34" charset="0"/>
                          <a:cs typeface="Verdana" pitchFamily="34" charset="0"/>
                        </a:rPr>
                        <a:t> on Harvesting Rain Water shows technical articles that support the pros on how communities are harvesting drinking water as a resource.  Be sure to include evidence that also supports the cons of harvesting drinking water as a resource.</a:t>
                      </a:r>
                      <a:endParaRPr lang="en-US" sz="1100" dirty="0" smtClean="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031423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10600" cy="1143000"/>
          </a:xfrm>
          <a:solidFill>
            <a:schemeClr val="bg1"/>
          </a:solidFill>
          <a:ln w="38100">
            <a:solidFill>
              <a:srgbClr val="FF0000"/>
            </a:solidFill>
          </a:ln>
        </p:spPr>
        <p:txBody>
          <a:bodyPr>
            <a:normAutofit fontScale="90000"/>
          </a:bodyPr>
          <a:lstStyle/>
          <a:p>
            <a:pPr algn="ctr"/>
            <a:r>
              <a:rPr lang="en-US" b="1" dirty="0"/>
              <a:t> </a:t>
            </a:r>
            <a:r>
              <a:rPr lang="en-US" b="1" dirty="0" smtClean="0"/>
              <a:t> </a:t>
            </a:r>
            <a:r>
              <a:rPr lang="en-US" sz="3600" b="1" dirty="0" smtClean="0">
                <a:solidFill>
                  <a:schemeClr val="tx2"/>
                </a:solidFill>
                <a:latin typeface="Verdana" pitchFamily="34" charset="0"/>
                <a:ea typeface="Verdana" pitchFamily="34" charset="0"/>
                <a:cs typeface="Verdana" pitchFamily="34" charset="0"/>
              </a:rPr>
              <a:t>5 Strategies of Assessment </a:t>
            </a:r>
            <a:br>
              <a:rPr lang="en-US" sz="3600" b="1" dirty="0" smtClean="0">
                <a:solidFill>
                  <a:schemeClr val="tx2"/>
                </a:solidFill>
                <a:latin typeface="Verdana" pitchFamily="34" charset="0"/>
                <a:ea typeface="Verdana" pitchFamily="34" charset="0"/>
                <a:cs typeface="Verdana" pitchFamily="34" charset="0"/>
              </a:rPr>
            </a:br>
            <a:r>
              <a:rPr lang="en-US" sz="3600" b="1" dirty="0" smtClean="0">
                <a:solidFill>
                  <a:schemeClr val="tx2"/>
                </a:solidFill>
                <a:latin typeface="Verdana" pitchFamily="34" charset="0"/>
                <a:ea typeface="Verdana" pitchFamily="34" charset="0"/>
                <a:cs typeface="Verdana" pitchFamily="34" charset="0"/>
              </a:rPr>
              <a:t>FOR Learning</a:t>
            </a:r>
            <a:endParaRPr lang="en-US" sz="3600" b="1" dirty="0">
              <a:solidFill>
                <a:schemeClr val="tx2"/>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81000" y="1905000"/>
            <a:ext cx="8305800" cy="4343400"/>
          </a:xfrm>
          <a:solidFill>
            <a:schemeClr val="bg1"/>
          </a:solidFill>
          <a:ln w="9525">
            <a:solidFill>
              <a:srgbClr val="002060"/>
            </a:solidFill>
          </a:ln>
        </p:spPr>
        <p:txBody>
          <a:bodyPr>
            <a:normAutofit fontScale="55000" lnSpcReduction="20000"/>
          </a:bodyPr>
          <a:lstStyle/>
          <a:p>
            <a:pPr marL="0" indent="0">
              <a:buNone/>
            </a:pPr>
            <a:endParaRPr lang="en-US" dirty="0" smtClean="0"/>
          </a:p>
          <a:p>
            <a:pPr marL="0" indent="0">
              <a:buNone/>
            </a:pPr>
            <a:r>
              <a:rPr lang="en-US" b="1" i="1" u="sng" dirty="0" smtClean="0">
                <a:solidFill>
                  <a:srgbClr val="0070C0"/>
                </a:solidFill>
                <a:latin typeface="Verdana" pitchFamily="34" charset="0"/>
                <a:ea typeface="Verdana" pitchFamily="34" charset="0"/>
                <a:cs typeface="Verdana" pitchFamily="34" charset="0"/>
              </a:rPr>
              <a:t>Where the learner is going</a:t>
            </a:r>
            <a:endParaRPr lang="en-US" b="1" i="1" dirty="0" smtClean="0">
              <a:solidFill>
                <a:srgbClr val="0070C0"/>
              </a:solidFill>
              <a:latin typeface="Verdana" pitchFamily="34" charset="0"/>
              <a:ea typeface="Verdana" pitchFamily="34" charset="0"/>
              <a:cs typeface="Verdana" pitchFamily="34" charset="0"/>
            </a:endParaRPr>
          </a:p>
          <a:p>
            <a:pPr marL="514350" indent="-514350">
              <a:buAutoNum type="arabicPeriod"/>
            </a:pPr>
            <a:r>
              <a:rPr lang="en-US" b="1" dirty="0" smtClean="0">
                <a:latin typeface="Verdana" pitchFamily="34" charset="0"/>
                <a:ea typeface="Verdana" pitchFamily="34" charset="0"/>
                <a:cs typeface="Verdana" pitchFamily="34" charset="0"/>
              </a:rPr>
              <a:t>Clarifying and sharing learning intentions and success criteria (</a:t>
            </a:r>
            <a:r>
              <a:rPr lang="en-US" b="1" i="1" dirty="0" smtClean="0">
                <a:latin typeface="Verdana" pitchFamily="34" charset="0"/>
                <a:ea typeface="Verdana" pitchFamily="34" charset="0"/>
                <a:cs typeface="Verdana" pitchFamily="34" charset="0"/>
              </a:rPr>
              <a:t>Use examples and models of strong and weak work:  Exemplars</a:t>
            </a:r>
            <a:r>
              <a:rPr lang="en-US" b="1" dirty="0" smtClean="0">
                <a:latin typeface="Verdana" pitchFamily="34" charset="0"/>
                <a:ea typeface="Verdana" pitchFamily="34" charset="0"/>
                <a:cs typeface="Verdana" pitchFamily="34" charset="0"/>
              </a:rPr>
              <a:t>)</a:t>
            </a:r>
          </a:p>
          <a:p>
            <a:pPr marL="0" indent="0">
              <a:buNone/>
            </a:pPr>
            <a:endParaRPr lang="en-US" b="1" dirty="0" smtClean="0">
              <a:latin typeface="Verdana" pitchFamily="34" charset="0"/>
              <a:ea typeface="Verdana" pitchFamily="34" charset="0"/>
              <a:cs typeface="Verdana" pitchFamily="34" charset="0"/>
            </a:endParaRPr>
          </a:p>
          <a:p>
            <a:pPr marL="0" indent="0">
              <a:buNone/>
            </a:pPr>
            <a:r>
              <a:rPr lang="en-US" b="1" i="1" u="sng" dirty="0" smtClean="0">
                <a:solidFill>
                  <a:srgbClr val="0070C0"/>
                </a:solidFill>
                <a:latin typeface="Verdana" pitchFamily="34" charset="0"/>
                <a:ea typeface="Verdana" pitchFamily="34" charset="0"/>
                <a:cs typeface="Verdana" pitchFamily="34" charset="0"/>
              </a:rPr>
              <a:t>Where the learner is right now</a:t>
            </a:r>
            <a:endParaRPr lang="en-US" b="1" i="1" dirty="0" smtClean="0">
              <a:solidFill>
                <a:srgbClr val="0070C0"/>
              </a:solidFill>
              <a:latin typeface="Verdana" pitchFamily="34" charset="0"/>
              <a:ea typeface="Verdana" pitchFamily="34" charset="0"/>
              <a:cs typeface="Verdana" pitchFamily="34" charset="0"/>
            </a:endParaRPr>
          </a:p>
          <a:p>
            <a:pPr marL="514350" indent="-514350">
              <a:buAutoNum type="arabicPeriod" startAt="2"/>
            </a:pPr>
            <a:r>
              <a:rPr lang="en-US" b="1" dirty="0" smtClean="0">
                <a:latin typeface="Verdana" pitchFamily="34" charset="0"/>
                <a:ea typeface="Verdana" pitchFamily="34" charset="0"/>
                <a:cs typeface="Verdana" pitchFamily="34" charset="0"/>
              </a:rPr>
              <a:t>Engineering effective classroom discussions, activities, and tasks that elicit evidence of learning</a:t>
            </a:r>
          </a:p>
          <a:p>
            <a:pPr marL="514350" indent="-514350">
              <a:buAutoNum type="arabicPeriod" startAt="2"/>
            </a:pPr>
            <a:endParaRPr lang="en-US" b="1" dirty="0" smtClean="0">
              <a:latin typeface="Verdana" pitchFamily="34" charset="0"/>
              <a:ea typeface="Verdana" pitchFamily="34" charset="0"/>
              <a:cs typeface="Verdana" pitchFamily="34" charset="0"/>
            </a:endParaRPr>
          </a:p>
          <a:p>
            <a:pPr marL="0" indent="0">
              <a:buNone/>
            </a:pPr>
            <a:r>
              <a:rPr lang="en-US" b="1" i="1" u="sng" dirty="0" smtClean="0">
                <a:solidFill>
                  <a:srgbClr val="0070C0"/>
                </a:solidFill>
                <a:latin typeface="Verdana" pitchFamily="34" charset="0"/>
                <a:ea typeface="Verdana" pitchFamily="34" charset="0"/>
                <a:cs typeface="Verdana" pitchFamily="34" charset="0"/>
              </a:rPr>
              <a:t>How to close the gap</a:t>
            </a:r>
            <a:endParaRPr lang="en-US" b="1" i="1" dirty="0" smtClean="0">
              <a:solidFill>
                <a:srgbClr val="0070C0"/>
              </a:solidFill>
              <a:latin typeface="Verdana" pitchFamily="34" charset="0"/>
              <a:ea typeface="Verdana" pitchFamily="34" charset="0"/>
              <a:cs typeface="Verdana" pitchFamily="34" charset="0"/>
            </a:endParaRPr>
          </a:p>
          <a:p>
            <a:pPr marL="0" indent="0">
              <a:buNone/>
            </a:pPr>
            <a:r>
              <a:rPr lang="en-US" b="1" dirty="0" smtClean="0">
                <a:latin typeface="Verdana" pitchFamily="34" charset="0"/>
                <a:ea typeface="Verdana" pitchFamily="34" charset="0"/>
                <a:cs typeface="Verdana" pitchFamily="34" charset="0"/>
              </a:rPr>
              <a:t>3.  Activate learners as instructional resources for one another</a:t>
            </a:r>
          </a:p>
          <a:p>
            <a:pPr>
              <a:buClrTx/>
              <a:buAutoNum type="arabicPeriod" startAt="4"/>
            </a:pPr>
            <a:r>
              <a:rPr lang="en-US" b="1" dirty="0" smtClean="0">
                <a:latin typeface="Verdana" pitchFamily="34" charset="0"/>
                <a:ea typeface="Verdana" pitchFamily="34" charset="0"/>
                <a:cs typeface="Verdana" pitchFamily="34" charset="0"/>
              </a:rPr>
              <a:t>Activate learners as owners of their own learning</a:t>
            </a:r>
          </a:p>
          <a:p>
            <a:pPr>
              <a:buClrTx/>
              <a:buAutoNum type="arabicPeriod" startAt="4"/>
            </a:pPr>
            <a:r>
              <a:rPr lang="en-US" b="1" dirty="0" smtClean="0">
                <a:latin typeface="Verdana" pitchFamily="34" charset="0"/>
                <a:ea typeface="Verdana" pitchFamily="34" charset="0"/>
                <a:cs typeface="Verdana" pitchFamily="34" charset="0"/>
              </a:rPr>
              <a:t>Provide feedback that moves learning forward</a:t>
            </a:r>
          </a:p>
          <a:p>
            <a:pPr>
              <a:buAutoNum type="arabicPeriod" startAt="5"/>
            </a:pPr>
            <a:endParaRPr lang="en-US" dirty="0">
              <a:latin typeface="Verdana" pitchFamily="34" charset="0"/>
              <a:ea typeface="Verdana" pitchFamily="34" charset="0"/>
              <a:cs typeface="Verdana" pitchFamily="34" charset="0"/>
            </a:endParaRPr>
          </a:p>
          <a:p>
            <a:pPr marL="0" indent="0">
              <a:buNone/>
            </a:pPr>
            <a:r>
              <a:rPr lang="en-US" sz="1500" dirty="0" smtClean="0">
                <a:latin typeface="Verdana" pitchFamily="34" charset="0"/>
                <a:ea typeface="Verdana" pitchFamily="34" charset="0"/>
                <a:cs typeface="Verdana" pitchFamily="34" charset="0"/>
              </a:rPr>
              <a:t>(Hattie, 2012)</a:t>
            </a:r>
          </a:p>
          <a:p>
            <a:pPr marL="0" indent="0">
              <a:buNone/>
            </a:pPr>
            <a:endParaRPr lang="en-US" dirty="0">
              <a:latin typeface="Verdana" pitchFamily="34" charset="0"/>
              <a:ea typeface="Verdana" pitchFamily="34" charset="0"/>
              <a:cs typeface="Verdana" pitchFamily="34" charset="0"/>
            </a:endParaRPr>
          </a:p>
        </p:txBody>
      </p:sp>
      <p:sp>
        <p:nvSpPr>
          <p:cNvPr id="5"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7</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16331680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839200" cy="990600"/>
          </a:xfrm>
          <a:solidFill>
            <a:schemeClr val="bg1"/>
          </a:solidFill>
          <a:ln w="38100">
            <a:solidFill>
              <a:srgbClr val="FF0000"/>
            </a:solidFill>
          </a:ln>
        </p:spPr>
        <p:txBody>
          <a:bodyPr/>
          <a:lstStyle/>
          <a:p>
            <a:pPr algn="ctr"/>
            <a:r>
              <a:rPr lang="en-US" sz="4400" b="1" dirty="0" smtClean="0">
                <a:solidFill>
                  <a:schemeClr val="tx2"/>
                </a:solidFill>
                <a:latin typeface="Verdana" pitchFamily="34" charset="0"/>
                <a:ea typeface="Verdana" pitchFamily="34" charset="0"/>
                <a:cs typeface="Verdana" pitchFamily="34" charset="0"/>
              </a:rPr>
              <a:t>Four Types of Feedback</a:t>
            </a:r>
            <a:endParaRPr lang="en-US" sz="4400" b="1" dirty="0">
              <a:solidFill>
                <a:schemeClr val="tx2"/>
              </a:solidFill>
              <a:latin typeface="Verdana" pitchFamily="34" charset="0"/>
              <a:ea typeface="Verdana" pitchFamily="34" charset="0"/>
              <a:cs typeface="Verdana"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286000"/>
            <a:ext cx="6096000" cy="4051679"/>
          </a:xfrm>
          <a:ln w="76200">
            <a:solidFill>
              <a:srgbClr val="002060"/>
            </a:solidFill>
          </a:ln>
        </p:spPr>
      </p:pic>
      <p:sp>
        <p:nvSpPr>
          <p:cNvPr id="6"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8</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19565974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a:ln w="57150">
            <a:solidFill>
              <a:srgbClr val="FF0000"/>
            </a:solidFill>
          </a:ln>
        </p:spPr>
        <p:txBody>
          <a:bodyPr/>
          <a:lstStyle/>
          <a:p>
            <a:r>
              <a:rPr lang="en-US" dirty="0" smtClean="0">
                <a:solidFill>
                  <a:schemeClr val="tx2"/>
                </a:solidFill>
                <a:latin typeface="Verdana" pitchFamily="34" charset="0"/>
                <a:ea typeface="Verdana" pitchFamily="34" charset="0"/>
                <a:cs typeface="Verdana" pitchFamily="34" charset="0"/>
              </a:rPr>
              <a:t>Feedback Activity  </a:t>
            </a:r>
            <a:endParaRPr lang="en-US" dirty="0">
              <a:solidFill>
                <a:schemeClr val="tx2"/>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2286000"/>
            <a:ext cx="8229600" cy="3429000"/>
          </a:xfrm>
          <a:ln w="38100">
            <a:solidFill>
              <a:schemeClr val="tx2"/>
            </a:solidFill>
          </a:ln>
        </p:spPr>
        <p:txBody>
          <a:bodyPr/>
          <a:lstStyle/>
          <a:p>
            <a:pPr>
              <a:buFont typeface="Wingdings" pitchFamily="2" charset="2"/>
              <a:buChar char="q"/>
            </a:pPr>
            <a:r>
              <a:rPr lang="en-US" dirty="0" smtClean="0"/>
              <a:t>Where the learner is going</a:t>
            </a:r>
          </a:p>
          <a:p>
            <a:pPr>
              <a:buFont typeface="Wingdings" pitchFamily="2" charset="2"/>
              <a:buChar char="q"/>
            </a:pPr>
            <a:endParaRPr lang="en-US" dirty="0" smtClean="0"/>
          </a:p>
          <a:p>
            <a:pPr>
              <a:buFont typeface="Wingdings" pitchFamily="2" charset="2"/>
              <a:buChar char="q"/>
            </a:pPr>
            <a:r>
              <a:rPr lang="en-US" dirty="0" smtClean="0"/>
              <a:t>Where the learner is right now</a:t>
            </a:r>
          </a:p>
          <a:p>
            <a:pPr marL="0" indent="0">
              <a:buNone/>
            </a:pPr>
            <a:endParaRPr lang="en-US" dirty="0" smtClean="0"/>
          </a:p>
          <a:p>
            <a:pPr>
              <a:buFont typeface="Wingdings" pitchFamily="2" charset="2"/>
              <a:buChar char="q"/>
            </a:pPr>
            <a:r>
              <a:rPr lang="en-US" dirty="0" smtClean="0"/>
              <a:t>How to close the gap </a:t>
            </a:r>
            <a:endParaRPr lang="en-US" dirty="0"/>
          </a:p>
        </p:txBody>
      </p:sp>
      <p:sp>
        <p:nvSpPr>
          <p:cNvPr id="4" name="Slide Number Placeholder 4"/>
          <p:cNvSpPr txBox="1"/>
          <p:nvPr/>
        </p:nvSpPr>
        <p:spPr>
          <a:xfrm>
            <a:off x="6934200" y="6370625"/>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2A9991-8305-4F9D-B971-287331169DF1}" type="slidenum">
              <a:t>9</a:t>
            </a:fld>
            <a:endParaRPr lang="en-US" sz="1200" b="0" i="0" u="none" strike="noStrike" kern="1200" cap="none" spc="0" baseline="0" dirty="0">
              <a:solidFill>
                <a:srgbClr val="898989"/>
              </a:solidFill>
              <a:uFillTx/>
              <a:latin typeface="Calibri"/>
              <a:cs typeface="Arial"/>
            </a:endParaRPr>
          </a:p>
        </p:txBody>
      </p:sp>
    </p:spTree>
    <p:extLst>
      <p:ext uri="{BB962C8B-B14F-4D97-AF65-F5344CB8AC3E}">
        <p14:creationId xmlns:p14="http://schemas.microsoft.com/office/powerpoint/2010/main" val="537593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TotalTime>
  <Words>3804</Words>
  <Application>Microsoft Office PowerPoint</Application>
  <PresentationFormat>On-screen Show (4:3)</PresentationFormat>
  <Paragraphs>482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What’s in this Module?</vt:lpstr>
      <vt:lpstr> Why should the Classroom Diagnostic Tools be used?   </vt:lpstr>
      <vt:lpstr>Student Shares His Thoughts Regarding Taking the CDTs</vt:lpstr>
      <vt:lpstr>Pre-Formative Assessment  on Feedback  That Moves Learning Forward </vt:lpstr>
      <vt:lpstr>Pre-Formative Assessment  on Feedback  That Moves Learning Forward (Continued)</vt:lpstr>
      <vt:lpstr>  5 Strategies of Assessment  FOR Learning</vt:lpstr>
      <vt:lpstr>Four Types of Feedback</vt:lpstr>
      <vt:lpstr>Feedback Activity  </vt:lpstr>
      <vt:lpstr>Four Types of Feedback</vt:lpstr>
      <vt:lpstr>Four Types of Feedback</vt:lpstr>
      <vt:lpstr>Recommendations for  One-to-One Conferencing  2013-2014</vt:lpstr>
      <vt:lpstr>Recommendations for  One-to-One Conferencing </vt:lpstr>
      <vt:lpstr> Recommendations for  One-to-One Conferencing </vt:lpstr>
      <vt:lpstr>Recommendations for  One-to-One Conferencing </vt:lpstr>
      <vt:lpstr>Recommendations for  One-to-One Conferencing</vt:lpstr>
      <vt:lpstr>Preparing Students for  One-to-One Conferencing </vt:lpstr>
      <vt:lpstr>Applying our learning…. Feedback that moves learning forward…</vt:lpstr>
      <vt:lpstr>Teachers Share Techniques for  One-to-One Conferencing</vt:lpstr>
      <vt:lpstr>Teacher and Student One-to-One Conferencing with CDT Results:  Example One </vt:lpstr>
      <vt:lpstr>Teacher and Student One-to-One Conferencing with CDT Results: Example Two</vt:lpstr>
      <vt:lpstr>Teacher and Student One-to-One Conferencing with CDT Results:  Example Three</vt:lpstr>
      <vt:lpstr>Teacher and Student One-to-One Conferencing with CDT Results:  Example Four</vt:lpstr>
      <vt:lpstr>     In 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Bobbie Pfingstler</dc:creator>
  <cp:lastModifiedBy>Misty Slavic</cp:lastModifiedBy>
  <cp:revision>266</cp:revision>
  <cp:lastPrinted>2014-01-20T19:53:42Z</cp:lastPrinted>
  <dcterms:created xsi:type="dcterms:W3CDTF">2013-02-06T15:35:19Z</dcterms:created>
  <dcterms:modified xsi:type="dcterms:W3CDTF">2014-01-21T18:04:49Z</dcterms:modified>
</cp:coreProperties>
</file>